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0"/>
  </p:notesMasterIdLst>
  <p:sldIdLst>
    <p:sldId id="286" r:id="rId2"/>
    <p:sldId id="328" r:id="rId3"/>
    <p:sldId id="763" r:id="rId4"/>
    <p:sldId id="933" r:id="rId5"/>
    <p:sldId id="772" r:id="rId6"/>
    <p:sldId id="721" r:id="rId7"/>
    <p:sldId id="268" r:id="rId8"/>
    <p:sldId id="777" r:id="rId9"/>
    <p:sldId id="928" r:id="rId10"/>
    <p:sldId id="808" r:id="rId11"/>
    <p:sldId id="923" r:id="rId12"/>
    <p:sldId id="924" r:id="rId13"/>
    <p:sldId id="925" r:id="rId14"/>
    <p:sldId id="926" r:id="rId15"/>
    <p:sldId id="927" r:id="rId16"/>
    <p:sldId id="338" r:id="rId17"/>
    <p:sldId id="907" r:id="rId18"/>
    <p:sldId id="899" r:id="rId19"/>
    <p:sldId id="908" r:id="rId20"/>
    <p:sldId id="905" r:id="rId21"/>
    <p:sldId id="906" r:id="rId22"/>
    <p:sldId id="909" r:id="rId23"/>
    <p:sldId id="910" r:id="rId24"/>
    <p:sldId id="848" r:id="rId25"/>
    <p:sldId id="922" r:id="rId26"/>
    <p:sldId id="920" r:id="rId27"/>
    <p:sldId id="916" r:id="rId28"/>
    <p:sldId id="870" r:id="rId29"/>
    <p:sldId id="917" r:id="rId30"/>
    <p:sldId id="918" r:id="rId31"/>
    <p:sldId id="919" r:id="rId32"/>
    <p:sldId id="912" r:id="rId33"/>
    <p:sldId id="913" r:id="rId34"/>
    <p:sldId id="914" r:id="rId35"/>
    <p:sldId id="915" r:id="rId36"/>
    <p:sldId id="904" r:id="rId37"/>
    <p:sldId id="879" r:id="rId38"/>
    <p:sldId id="929" r:id="rId39"/>
    <p:sldId id="930" r:id="rId40"/>
    <p:sldId id="931" r:id="rId41"/>
    <p:sldId id="932" r:id="rId42"/>
    <p:sldId id="934" r:id="rId43"/>
    <p:sldId id="935" r:id="rId44"/>
    <p:sldId id="880" r:id="rId45"/>
    <p:sldId id="936" r:id="rId46"/>
    <p:sldId id="764" r:id="rId47"/>
    <p:sldId id="738" r:id="rId48"/>
    <p:sldId id="739" r:id="rId4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4ADC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1507" autoAdjust="0"/>
    <p:restoredTop sz="94660"/>
  </p:normalViewPr>
  <p:slideViewPr>
    <p:cSldViewPr snapToGrid="0">
      <p:cViewPr varScale="1">
        <p:scale>
          <a:sx n="66" d="100"/>
          <a:sy n="66" d="100"/>
        </p:scale>
        <p:origin x="432"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4CD0486-5673-4349-8803-895430907591}" type="datetimeFigureOut">
              <a:rPr lang="zh-CN" altLang="en-US" smtClean="0"/>
              <a:t>2021/1/3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2BC14FA-D47D-428F-B7CB-D0822E602DF3}"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幻灯片图像占位符 1"/>
          <p:cNvSpPr>
            <a:spLocks noGrp="1" noRot="1" noChangeAspect="1" noChangeArrowheads="1" noTextEdit="1"/>
          </p:cNvSpPr>
          <p:nvPr>
            <p:ph type="sldImg" idx="4294967295"/>
          </p:nvPr>
        </p:nvSpPr>
        <p:spPr bwMode="auto">
          <a:xfrm>
            <a:off x="381000" y="685800"/>
            <a:ext cx="6096000" cy="34290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0243" name="备注占位符 2"/>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幻灯片图像占位符 1"/>
          <p:cNvSpPr>
            <a:spLocks noGrp="1" noRot="1" noChangeAspect="1" noChangeArrowheads="1" noTextEdit="1"/>
          </p:cNvSpPr>
          <p:nvPr>
            <p:ph type="sldImg" idx="4294967295"/>
          </p:nvPr>
        </p:nvSpPr>
        <p:spPr bwMode="auto">
          <a:xfrm>
            <a:off x="381000" y="685800"/>
            <a:ext cx="6096000" cy="3429000"/>
          </a:xfrm>
          <a:ln>
            <a:solidFill>
              <a:srgbClr val="000000"/>
            </a:solidFill>
            <a:miter lim="800000"/>
          </a:ln>
        </p:spPr>
      </p:sp>
      <p:sp>
        <p:nvSpPr>
          <p:cNvPr id="45059" name="备注占位符 2"/>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endParaRPr lang="zh-CN" altLang="en-US"/>
          </a:p>
        </p:txBody>
      </p:sp>
    </p:spTree>
    <p:extLst>
      <p:ext uri="{BB962C8B-B14F-4D97-AF65-F5344CB8AC3E}">
        <p14:creationId xmlns:p14="http://schemas.microsoft.com/office/powerpoint/2010/main" val="4389658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幻灯片图像占位符 1"/>
          <p:cNvSpPr>
            <a:spLocks noGrp="1" noRot="1" noChangeAspect="1" noChangeArrowheads="1" noTextEdit="1"/>
          </p:cNvSpPr>
          <p:nvPr>
            <p:ph type="sldImg" idx="4294967295"/>
          </p:nvPr>
        </p:nvSpPr>
        <p:spPr bwMode="auto">
          <a:xfrm>
            <a:off x="381000" y="685800"/>
            <a:ext cx="6096000" cy="3429000"/>
          </a:xfrm>
          <a:ln>
            <a:solidFill>
              <a:srgbClr val="000000"/>
            </a:solidFill>
            <a:miter lim="800000"/>
          </a:ln>
        </p:spPr>
      </p:sp>
      <p:sp>
        <p:nvSpPr>
          <p:cNvPr id="45059" name="备注占位符 2"/>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endParaRPr lang="zh-CN" altLang="en-US"/>
          </a:p>
        </p:txBody>
      </p:sp>
    </p:spTree>
    <p:extLst>
      <p:ext uri="{BB962C8B-B14F-4D97-AF65-F5344CB8AC3E}">
        <p14:creationId xmlns:p14="http://schemas.microsoft.com/office/powerpoint/2010/main" val="27487692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幻灯片图像占位符 1"/>
          <p:cNvSpPr>
            <a:spLocks noGrp="1" noRot="1" noChangeAspect="1" noChangeArrowheads="1" noTextEdit="1"/>
          </p:cNvSpPr>
          <p:nvPr>
            <p:ph type="sldImg" idx="4294967295"/>
          </p:nvPr>
        </p:nvSpPr>
        <p:spPr bwMode="auto">
          <a:xfrm>
            <a:off x="381000" y="685800"/>
            <a:ext cx="6096000" cy="3429000"/>
          </a:xfrm>
          <a:ln>
            <a:solidFill>
              <a:srgbClr val="000000"/>
            </a:solidFill>
            <a:miter lim="800000"/>
          </a:ln>
        </p:spPr>
      </p:sp>
      <p:sp>
        <p:nvSpPr>
          <p:cNvPr id="45059" name="备注占位符 2"/>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endParaRPr lang="zh-CN" altLang="en-US"/>
          </a:p>
        </p:txBody>
      </p:sp>
    </p:spTree>
    <p:extLst>
      <p:ext uri="{BB962C8B-B14F-4D97-AF65-F5344CB8AC3E}">
        <p14:creationId xmlns:p14="http://schemas.microsoft.com/office/powerpoint/2010/main" val="29480394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幻灯片图像占位符 1"/>
          <p:cNvSpPr>
            <a:spLocks noGrp="1" noRot="1" noChangeAspect="1" noChangeArrowheads="1" noTextEdit="1"/>
          </p:cNvSpPr>
          <p:nvPr>
            <p:ph type="sldImg" idx="4294967295"/>
          </p:nvPr>
        </p:nvSpPr>
        <p:spPr bwMode="auto">
          <a:xfrm>
            <a:off x="381000" y="685800"/>
            <a:ext cx="6096000" cy="3429000"/>
          </a:xfrm>
          <a:ln>
            <a:solidFill>
              <a:srgbClr val="000000"/>
            </a:solidFill>
            <a:miter lim="800000"/>
          </a:ln>
        </p:spPr>
      </p:sp>
      <p:sp>
        <p:nvSpPr>
          <p:cNvPr id="45059" name="备注占位符 2"/>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endParaRPr lang="zh-CN" altLang="en-US"/>
          </a:p>
        </p:txBody>
      </p:sp>
    </p:spTree>
    <p:extLst>
      <p:ext uri="{BB962C8B-B14F-4D97-AF65-F5344CB8AC3E}">
        <p14:creationId xmlns:p14="http://schemas.microsoft.com/office/powerpoint/2010/main" val="41483183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幻灯片图像占位符 1"/>
          <p:cNvSpPr>
            <a:spLocks noGrp="1" noRot="1" noChangeAspect="1" noChangeArrowheads="1" noTextEdit="1"/>
          </p:cNvSpPr>
          <p:nvPr>
            <p:ph type="sldImg" idx="4294967295"/>
          </p:nvPr>
        </p:nvSpPr>
        <p:spPr bwMode="auto">
          <a:xfrm>
            <a:off x="381000" y="685800"/>
            <a:ext cx="6096000" cy="3429000"/>
          </a:xfrm>
          <a:ln>
            <a:solidFill>
              <a:srgbClr val="000000"/>
            </a:solidFill>
            <a:miter lim="800000"/>
          </a:ln>
        </p:spPr>
      </p:sp>
      <p:sp>
        <p:nvSpPr>
          <p:cNvPr id="45059" name="备注占位符 2"/>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endParaRPr lang="zh-CN" altLang="en-US"/>
          </a:p>
        </p:txBody>
      </p:sp>
    </p:spTree>
    <p:extLst>
      <p:ext uri="{BB962C8B-B14F-4D97-AF65-F5344CB8AC3E}">
        <p14:creationId xmlns:p14="http://schemas.microsoft.com/office/powerpoint/2010/main" val="34539085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幻灯片图像占位符 1"/>
          <p:cNvSpPr>
            <a:spLocks noGrp="1" noRot="1" noChangeAspect="1" noChangeArrowheads="1" noTextEdit="1"/>
          </p:cNvSpPr>
          <p:nvPr>
            <p:ph type="sldImg" idx="4294967295"/>
          </p:nvPr>
        </p:nvSpPr>
        <p:spPr bwMode="auto">
          <a:xfrm>
            <a:off x="381000" y="685800"/>
            <a:ext cx="6096000" cy="34290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55299" name="备注占位符 2"/>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幻灯片图像占位符 1"/>
          <p:cNvSpPr>
            <a:spLocks noGrp="1" noRot="1" noChangeAspect="1" noChangeArrowheads="1" noTextEdit="1"/>
          </p:cNvSpPr>
          <p:nvPr>
            <p:ph type="sldImg" idx="4294967295"/>
          </p:nvPr>
        </p:nvSpPr>
        <p:spPr bwMode="auto">
          <a:xfrm>
            <a:off x="381000" y="685800"/>
            <a:ext cx="6096000" cy="34290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55299" name="备注占位符 2"/>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endParaRPr lang="zh-CN" altLang="en-US"/>
          </a:p>
        </p:txBody>
      </p:sp>
    </p:spTree>
    <p:extLst>
      <p:ext uri="{BB962C8B-B14F-4D97-AF65-F5344CB8AC3E}">
        <p14:creationId xmlns:p14="http://schemas.microsoft.com/office/powerpoint/2010/main" val="10867338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幻灯片图像占位符 1"/>
          <p:cNvSpPr>
            <a:spLocks noGrp="1" noRot="1" noChangeAspect="1" noChangeArrowheads="1" noTextEdit="1"/>
          </p:cNvSpPr>
          <p:nvPr>
            <p:ph type="sldImg" idx="4294967295"/>
          </p:nvPr>
        </p:nvSpPr>
        <p:spPr bwMode="auto">
          <a:xfrm>
            <a:off x="381000" y="685800"/>
            <a:ext cx="6096000" cy="3429000"/>
          </a:xfrm>
          <a:ln>
            <a:solidFill>
              <a:srgbClr val="000000"/>
            </a:solidFill>
            <a:miter lim="800000"/>
          </a:ln>
        </p:spPr>
      </p:sp>
      <p:sp>
        <p:nvSpPr>
          <p:cNvPr id="36867" name="备注占位符 2"/>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defTabSz="821055">
              <a:spcBef>
                <a:spcPct val="0"/>
              </a:spcBef>
            </a:pPr>
            <a:endParaRPr lang="en-US" altLang="zh-CN" sz="2400">
              <a:solidFill>
                <a:srgbClr val="000000"/>
              </a:solidFill>
              <a:latin typeface="Helvetica Neue"/>
              <a:ea typeface="Helvetica Neue"/>
              <a:cs typeface="Helvetica Neue"/>
              <a:sym typeface="Helvetica Light"/>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幻灯片图像占位符 1"/>
          <p:cNvSpPr>
            <a:spLocks noGrp="1" noRot="1" noChangeAspect="1" noChangeArrowheads="1" noTextEdit="1"/>
          </p:cNvSpPr>
          <p:nvPr>
            <p:ph type="sldImg" idx="4294967295"/>
          </p:nvPr>
        </p:nvSpPr>
        <p:spPr bwMode="auto">
          <a:xfrm>
            <a:off x="381000" y="685800"/>
            <a:ext cx="6096000" cy="3429000"/>
          </a:xfrm>
          <a:ln>
            <a:solidFill>
              <a:srgbClr val="000000"/>
            </a:solidFill>
            <a:miter lim="800000"/>
          </a:ln>
        </p:spPr>
      </p:sp>
      <p:sp>
        <p:nvSpPr>
          <p:cNvPr id="36867" name="备注占位符 2"/>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defTabSz="821055">
              <a:spcBef>
                <a:spcPct val="0"/>
              </a:spcBef>
            </a:pPr>
            <a:endParaRPr lang="en-US" altLang="zh-CN" sz="2400">
              <a:solidFill>
                <a:srgbClr val="000000"/>
              </a:solidFill>
              <a:latin typeface="Helvetica Neue"/>
              <a:ea typeface="Helvetica Neue"/>
              <a:cs typeface="Helvetica Neue"/>
              <a:sym typeface="Helvetica Light"/>
            </a:endParaRPr>
          </a:p>
        </p:txBody>
      </p:sp>
    </p:spTree>
    <p:extLst>
      <p:ext uri="{BB962C8B-B14F-4D97-AF65-F5344CB8AC3E}">
        <p14:creationId xmlns:p14="http://schemas.microsoft.com/office/powerpoint/2010/main" val="33966556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幻灯片图像占位符 1"/>
          <p:cNvSpPr>
            <a:spLocks noGrp="1" noRot="1" noChangeAspect="1" noChangeArrowheads="1" noTextEdit="1"/>
          </p:cNvSpPr>
          <p:nvPr>
            <p:ph type="sldImg" idx="4294967295"/>
          </p:nvPr>
        </p:nvSpPr>
        <p:spPr bwMode="auto">
          <a:xfrm>
            <a:off x="381000" y="685800"/>
            <a:ext cx="6096000" cy="3429000"/>
          </a:xfrm>
          <a:ln>
            <a:solidFill>
              <a:srgbClr val="000000"/>
            </a:solidFill>
            <a:miter lim="800000"/>
          </a:ln>
        </p:spPr>
      </p:sp>
      <p:sp>
        <p:nvSpPr>
          <p:cNvPr id="36867" name="备注占位符 2"/>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defTabSz="821055">
              <a:spcBef>
                <a:spcPct val="0"/>
              </a:spcBef>
            </a:pPr>
            <a:endParaRPr lang="en-US" altLang="zh-CN" sz="2400">
              <a:solidFill>
                <a:srgbClr val="000000"/>
              </a:solidFill>
              <a:latin typeface="Helvetica Neue"/>
              <a:ea typeface="Helvetica Neue"/>
              <a:cs typeface="Helvetica Neue"/>
              <a:sym typeface="Helvetica Light"/>
            </a:endParaRPr>
          </a:p>
        </p:txBody>
      </p:sp>
    </p:spTree>
    <p:extLst>
      <p:ext uri="{BB962C8B-B14F-4D97-AF65-F5344CB8AC3E}">
        <p14:creationId xmlns:p14="http://schemas.microsoft.com/office/powerpoint/2010/main" val="30777944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幻灯片图像占位符 1"/>
          <p:cNvSpPr>
            <a:spLocks noGrp="1" noRot="1" noChangeAspect="1" noChangeArrowheads="1" noTextEdit="1"/>
          </p:cNvSpPr>
          <p:nvPr>
            <p:ph type="sldImg" idx="4294967295"/>
          </p:nvPr>
        </p:nvSpPr>
        <p:spPr bwMode="auto">
          <a:xfrm>
            <a:off x="381000" y="685800"/>
            <a:ext cx="6096000" cy="34290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55299" name="备注占位符 2"/>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幻灯片图像占位符 1"/>
          <p:cNvSpPr>
            <a:spLocks noGrp="1" noRot="1" noChangeAspect="1" noChangeArrowheads="1" noTextEdit="1"/>
          </p:cNvSpPr>
          <p:nvPr>
            <p:ph type="sldImg" idx="4294967295"/>
          </p:nvPr>
        </p:nvSpPr>
        <p:spPr bwMode="auto">
          <a:xfrm>
            <a:off x="381000" y="685800"/>
            <a:ext cx="6096000" cy="3429000"/>
          </a:xfrm>
          <a:ln>
            <a:solidFill>
              <a:srgbClr val="000000"/>
            </a:solidFill>
            <a:miter lim="800000"/>
          </a:ln>
        </p:spPr>
      </p:sp>
      <p:sp>
        <p:nvSpPr>
          <p:cNvPr id="36867" name="备注占位符 2"/>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defTabSz="821055">
              <a:spcBef>
                <a:spcPct val="0"/>
              </a:spcBef>
            </a:pPr>
            <a:endParaRPr lang="en-US" altLang="zh-CN" sz="2400">
              <a:solidFill>
                <a:srgbClr val="000000"/>
              </a:solidFill>
              <a:latin typeface="Helvetica Neue"/>
              <a:ea typeface="Helvetica Neue"/>
              <a:cs typeface="Helvetica Neue"/>
              <a:sym typeface="Helvetica Light"/>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幻灯片图像占位符 1"/>
          <p:cNvSpPr>
            <a:spLocks noGrp="1" noRot="1" noChangeAspect="1" noChangeArrowheads="1" noTextEdit="1"/>
          </p:cNvSpPr>
          <p:nvPr>
            <p:ph type="sldImg" idx="4294967295"/>
          </p:nvPr>
        </p:nvSpPr>
        <p:spPr bwMode="auto">
          <a:xfrm>
            <a:off x="381000" y="685800"/>
            <a:ext cx="6096000" cy="3429000"/>
          </a:xfrm>
          <a:ln>
            <a:solidFill>
              <a:srgbClr val="000000"/>
            </a:solidFill>
            <a:miter lim="800000"/>
          </a:ln>
        </p:spPr>
      </p:sp>
      <p:sp>
        <p:nvSpPr>
          <p:cNvPr id="45059" name="备注占位符 2"/>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endParaRPr lang="zh-CN" altLang="en-US"/>
          </a:p>
        </p:txBody>
      </p:sp>
    </p:spTree>
    <p:extLst>
      <p:ext uri="{BB962C8B-B14F-4D97-AF65-F5344CB8AC3E}">
        <p14:creationId xmlns:p14="http://schemas.microsoft.com/office/powerpoint/2010/main" val="19343843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幻灯片图像占位符 1"/>
          <p:cNvSpPr>
            <a:spLocks noGrp="1" noRot="1" noChangeAspect="1" noChangeArrowheads="1" noTextEdit="1"/>
          </p:cNvSpPr>
          <p:nvPr>
            <p:ph type="sldImg" idx="4294967295"/>
          </p:nvPr>
        </p:nvSpPr>
        <p:spPr bwMode="auto">
          <a:xfrm>
            <a:off x="381000" y="685800"/>
            <a:ext cx="6096000" cy="3429000"/>
          </a:xfrm>
          <a:ln>
            <a:solidFill>
              <a:srgbClr val="000000"/>
            </a:solidFill>
            <a:miter lim="800000"/>
          </a:ln>
        </p:spPr>
      </p:sp>
      <p:sp>
        <p:nvSpPr>
          <p:cNvPr id="45059" name="备注占位符 2"/>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endParaRPr lang="zh-CN" altLang="en-US"/>
          </a:p>
        </p:txBody>
      </p:sp>
    </p:spTree>
    <p:extLst>
      <p:ext uri="{BB962C8B-B14F-4D97-AF65-F5344CB8AC3E}">
        <p14:creationId xmlns:p14="http://schemas.microsoft.com/office/powerpoint/2010/main" val="28169329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幻灯片图像占位符 1"/>
          <p:cNvSpPr>
            <a:spLocks noGrp="1" noRot="1" noChangeAspect="1" noChangeArrowheads="1" noTextEdit="1"/>
          </p:cNvSpPr>
          <p:nvPr>
            <p:ph type="sldImg" idx="4294967295"/>
          </p:nvPr>
        </p:nvSpPr>
        <p:spPr bwMode="auto">
          <a:xfrm>
            <a:off x="381000" y="685800"/>
            <a:ext cx="6096000" cy="3429000"/>
          </a:xfrm>
          <a:ln>
            <a:solidFill>
              <a:srgbClr val="000000"/>
            </a:solidFill>
            <a:miter lim="800000"/>
          </a:ln>
        </p:spPr>
      </p:sp>
      <p:sp>
        <p:nvSpPr>
          <p:cNvPr id="45059" name="备注占位符 2"/>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endParaRPr lang="zh-CN" altLang="en-US"/>
          </a:p>
        </p:txBody>
      </p:sp>
    </p:spTree>
    <p:extLst>
      <p:ext uri="{BB962C8B-B14F-4D97-AF65-F5344CB8AC3E}">
        <p14:creationId xmlns:p14="http://schemas.microsoft.com/office/powerpoint/2010/main" val="19166772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2BECC7E7-719A-4EE5-A1F5-8CFFB25C8C50}" type="datetimeFigureOut">
              <a:rPr lang="zh-CN" altLang="en-US" smtClean="0"/>
              <a:t>2021/1/3</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p:txBody>
          <a:bodyPr/>
          <a:lstStyle/>
          <a:p>
            <a:fld id="{F55BA897-3E60-401E-983F-FDF0A2FE7FF2}"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2BECC7E7-719A-4EE5-A1F5-8CFFB25C8C50}" type="datetimeFigureOut">
              <a:rPr lang="zh-CN" altLang="en-US" smtClean="0"/>
              <a:t>2021/1/3</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p:txBody>
          <a:bodyPr/>
          <a:lstStyle/>
          <a:p>
            <a:fld id="{F55BA897-3E60-401E-983F-FDF0A2FE7FF2}"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2BECC7E7-719A-4EE5-A1F5-8CFFB25C8C50}" type="datetimeFigureOut">
              <a:rPr lang="zh-CN" altLang="en-US" smtClean="0"/>
              <a:t>2021/1/3</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p:txBody>
          <a:bodyPr/>
          <a:lstStyle/>
          <a:p>
            <a:fld id="{F55BA897-3E60-401E-983F-FDF0A2FE7FF2}"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spc="0"/>
            </a:lvl1pPr>
          </a:lstStyle>
          <a:p>
            <a:r>
              <a:rPr lang="zh-CN" altLang="en-US" dirty="0"/>
              <a:t>单击此处编辑母版标题样式</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2BECC7E7-719A-4EE5-A1F5-8CFFB25C8C50}" type="datetimeFigureOut">
              <a:rPr lang="zh-CN" altLang="en-US" smtClean="0"/>
              <a:t>2021/1/3</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p:txBody>
          <a:bodyPr/>
          <a:lstStyle/>
          <a:p>
            <a:fld id="{F55BA897-3E60-401E-983F-FDF0A2FE7FF2}"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p:txBody>
          <a:bodyPr/>
          <a:lstStyle/>
          <a:p>
            <a:fld id="{2BECC7E7-719A-4EE5-A1F5-8CFFB25C8C50}" type="datetimeFigureOut">
              <a:rPr lang="zh-CN" altLang="en-US" smtClean="0"/>
              <a:t>2021/1/3</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p:txBody>
          <a:bodyPr/>
          <a:lstStyle/>
          <a:p>
            <a:fld id="{F55BA897-3E60-401E-983F-FDF0A2FE7FF2}"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2BECC7E7-719A-4EE5-A1F5-8CFFB25C8C50}" type="datetimeFigureOut">
              <a:rPr lang="zh-CN" altLang="en-US" smtClean="0"/>
              <a:t>2021/1/3</a:t>
            </a:fld>
            <a:endParaRPr lang="zh-CN" altLang="en-US"/>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p:txBody>
          <a:bodyPr/>
          <a:lstStyle/>
          <a:p>
            <a:fld id="{F55BA897-3E60-401E-983F-FDF0A2FE7FF2}"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2BECC7E7-719A-4EE5-A1F5-8CFFB25C8C50}" type="datetimeFigureOut">
              <a:rPr lang="zh-CN" altLang="en-US" smtClean="0"/>
              <a:t>2021/1/3</a:t>
            </a:fld>
            <a:endParaRPr lang="zh-CN" altLang="en-US"/>
          </a:p>
        </p:txBody>
      </p:sp>
      <p:sp>
        <p:nvSpPr>
          <p:cNvPr id="4" name="页脚占位符 3"/>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p:cNvSpPr>
            <a:spLocks noGrp="1"/>
          </p:cNvSpPr>
          <p:nvPr>
            <p:ph type="sldNum" sz="quarter" idx="12"/>
          </p:nvPr>
        </p:nvSpPr>
        <p:spPr/>
        <p:txBody>
          <a:bodyPr/>
          <a:lstStyle/>
          <a:p>
            <a:fld id="{F55BA897-3E60-401E-983F-FDF0A2FE7FF2}"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BECC7E7-719A-4EE5-A1F5-8CFFB25C8C50}" type="datetimeFigureOut">
              <a:rPr lang="zh-CN" altLang="en-US" smtClean="0"/>
              <a:t>2021/1/3</a:t>
            </a:fld>
            <a:endParaRPr lang="zh-CN" altLang="en-US"/>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p:cNvSpPr>
            <a:spLocks noGrp="1"/>
          </p:cNvSpPr>
          <p:nvPr>
            <p:ph type="sldNum" sz="quarter" idx="12"/>
          </p:nvPr>
        </p:nvSpPr>
        <p:spPr/>
        <p:txBody>
          <a:bodyPr/>
          <a:lstStyle/>
          <a:p>
            <a:fld id="{F55BA897-3E60-401E-983F-FDF0A2FE7FF2}"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2BECC7E7-719A-4EE5-A1F5-8CFFB25C8C50}" type="datetimeFigureOut">
              <a:rPr lang="zh-CN" altLang="en-US" smtClean="0"/>
              <a:t>2021/1/3</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p:txBody>
          <a:bodyPr/>
          <a:lstStyle/>
          <a:p>
            <a:fld id="{F55BA897-3E60-401E-983F-FDF0A2FE7FF2}"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2BECC7E7-719A-4EE5-A1F5-8CFFB25C8C50}" type="datetimeFigureOut">
              <a:rPr lang="zh-CN" altLang="en-US" smtClean="0"/>
              <a:t>2021/1/3</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p:txBody>
          <a:bodyPr/>
          <a:lstStyle/>
          <a:p>
            <a:fld id="{F55BA897-3E60-401E-983F-FDF0A2FE7FF2}"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234494"/>
            <a:ext cx="10515600" cy="315912"/>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BECC7E7-719A-4EE5-A1F5-8CFFB25C8C50}" type="datetimeFigureOut">
              <a:rPr lang="zh-CN" altLang="en-US" smtClean="0"/>
              <a:t>2021/1/3</a:t>
            </a:fld>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55BA897-3E60-401E-983F-FDF0A2FE7FF2}" type="slidenum">
              <a:rPr lang="zh-CN" altLang="en-US" smtClean="0"/>
              <a:t>‹#›</a:t>
            </a:fld>
            <a:endParaRPr lang="zh-CN" altLang="en-US"/>
          </a:p>
        </p:txBody>
      </p:sp>
      <p:sp>
        <p:nvSpPr>
          <p:cNvPr id="7" name="页脚占位符 6"/>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2600" kern="1200" spc="0">
          <a:solidFill>
            <a:srgbClr val="24ADC2"/>
          </a:solidFill>
          <a:latin typeface="Source Han Sans CN Regular" panose="020B0500000000000000" pitchFamily="34" charset="-128"/>
          <a:ea typeface="Source Han Sans CN Regular" panose="020B0500000000000000" pitchFamily="34" charset="-128"/>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jpe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30.e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2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2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31.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image" Target="../media/image48.png"/><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3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4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 Id="rId5" Type="http://schemas.openxmlformats.org/officeDocument/2006/relationships/image" Target="../media/image65.png"/><Relationship Id="rId4" Type="http://schemas.openxmlformats.org/officeDocument/2006/relationships/image" Target="../media/image64.png"/></Relationships>
</file>

<file path=ppt/slides/_rels/slide4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Shape 164"/>
          <p:cNvSpPr>
            <a:spLocks noChangeArrowheads="1"/>
          </p:cNvSpPr>
          <p:nvPr/>
        </p:nvSpPr>
        <p:spPr bwMode="auto">
          <a:xfrm>
            <a:off x="457200" y="1604963"/>
            <a:ext cx="4648200" cy="604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48392" tIns="48392" rIns="48392" bIns="48392">
            <a:spAutoFit/>
          </a:bodyPr>
          <a:lstStyle>
            <a:lvl1pPr defTabSz="967105">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defTabSz="967105">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defTabSz="967105">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defTabSz="967105">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defTabSz="967105">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defTabSz="967105"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defTabSz="967105"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defTabSz="967105"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defTabSz="967105"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a:lnSpc>
                <a:spcPct val="100000"/>
              </a:lnSpc>
              <a:spcBef>
                <a:spcPct val="0"/>
              </a:spcBef>
              <a:buFontTx/>
              <a:buNone/>
            </a:pPr>
            <a:r>
              <a:rPr lang="zh-CN" altLang="en-US" sz="33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平台运营组周报</a:t>
            </a:r>
            <a:r>
              <a:rPr lang="en-US" altLang="zh-CN" sz="33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-WK51</a:t>
            </a:r>
          </a:p>
        </p:txBody>
      </p:sp>
      <p:sp>
        <p:nvSpPr>
          <p:cNvPr id="6147" name="Shape 166"/>
          <p:cNvSpPr>
            <a:spLocks noChangeShapeType="1"/>
          </p:cNvSpPr>
          <p:nvPr/>
        </p:nvSpPr>
        <p:spPr bwMode="auto">
          <a:xfrm>
            <a:off x="542925" y="2335213"/>
            <a:ext cx="665163" cy="0"/>
          </a:xfrm>
          <a:prstGeom prst="line">
            <a:avLst/>
          </a:prstGeom>
          <a:noFill/>
          <a:ln w="50800">
            <a:solidFill>
              <a:srgbClr val="FFFFFF"/>
            </a:solidFill>
            <a:miter lim="800000"/>
          </a:ln>
          <a:extLst>
            <a:ext uri="{909E8E84-426E-40DD-AFC4-6F175D3DCCD1}">
              <a14:hiddenFill xmlns:a14="http://schemas.microsoft.com/office/drawing/2010/main">
                <a:noFill/>
              </a14:hiddenFill>
            </a:ext>
          </a:extLst>
        </p:spPr>
        <p:txBody>
          <a:bodyPr lIns="48392" tIns="48392" rIns="48392" bIns="48392"/>
          <a:lstStyle/>
          <a:p>
            <a:endParaRPr lang="zh-CN" altLang="en-US"/>
          </a:p>
        </p:txBody>
      </p:sp>
      <p:sp>
        <p:nvSpPr>
          <p:cNvPr id="6148" name="Shape 167"/>
          <p:cNvSpPr>
            <a:spLocks noChangeArrowheads="1"/>
          </p:cNvSpPr>
          <p:nvPr/>
        </p:nvSpPr>
        <p:spPr bwMode="auto">
          <a:xfrm>
            <a:off x="458788" y="2428875"/>
            <a:ext cx="1198562" cy="280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48392" tIns="48392" rIns="48392" bIns="48392">
            <a:spAutoFit/>
          </a:bodyPr>
          <a:lstStyle>
            <a:lvl1pPr defTabSz="967105">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defTabSz="967105">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defTabSz="967105">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defTabSz="967105">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defTabSz="967105">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defTabSz="967105"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defTabSz="967105"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defTabSz="967105"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defTabSz="967105"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a:lnSpc>
                <a:spcPct val="100000"/>
              </a:lnSpc>
              <a:spcBef>
                <a:spcPct val="0"/>
              </a:spcBef>
              <a:buFontTx/>
              <a:buNone/>
            </a:pPr>
            <a:r>
              <a:rPr lang="zh-CN" altLang="zh-CN" sz="1200">
                <a:solidFill>
                  <a:srgbClr val="FFFFFF"/>
                </a:solidFill>
                <a:latin typeface="Arial" panose="020B0604020202020204" pitchFamily="34" charset="0"/>
                <a:sym typeface="Arial" panose="020B0604020202020204" pitchFamily="34" charset="0"/>
              </a:rPr>
              <a:t>Created by </a:t>
            </a:r>
            <a:r>
              <a:rPr lang="en-US" altLang="zh-CN" sz="1200">
                <a:solidFill>
                  <a:srgbClr val="FFFFFF"/>
                </a:solidFill>
                <a:latin typeface="Arial" panose="020B0604020202020204" pitchFamily="34" charset="0"/>
                <a:sym typeface="Arial" panose="020B0604020202020204" pitchFamily="34" charset="0"/>
              </a:rPr>
              <a:t>KFC</a:t>
            </a:r>
            <a:endParaRPr lang="zh-CN" altLang="zh-CN" sz="1200">
              <a:solidFill>
                <a:srgbClr val="FFFFFF"/>
              </a:solidFill>
              <a:latin typeface="Arial" panose="020B0604020202020204" pitchFamily="34" charset="0"/>
              <a:cs typeface="Arial" panose="020B0604020202020204" pitchFamily="34" charset="0"/>
              <a:sym typeface="Arial" panose="020B0604020202020204" pitchFamily="34" charset="0"/>
            </a:endParaRPr>
          </a:p>
        </p:txBody>
      </p:sp>
      <p:pic>
        <p:nvPicPr>
          <p:cNvPr id="6149" name="image1.png" descr="bilibili_logo_white"/>
          <p:cNvPicPr>
            <a:picLocks noChangeAspect="1" noChangeArrowheads="1"/>
          </p:cNvPicPr>
          <p:nvPr/>
        </p:nvPicPr>
        <p:blipFill>
          <a:blip r:embed="rId3" cstate="print">
            <a:extLst>
              <a:ext uri="{28A0092B-C50C-407E-A947-70E740481C1C}">
                <a14:useLocalDpi xmlns:a14="http://schemas.microsoft.com/office/drawing/2010/main" val="0"/>
              </a:ext>
            </a:extLst>
          </a:blip>
          <a:srcRect l="31625"/>
          <a:stretch>
            <a:fillRect/>
          </a:stretch>
        </p:blipFill>
        <p:spPr bwMode="auto">
          <a:xfrm>
            <a:off x="457200" y="982663"/>
            <a:ext cx="1111250" cy="49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6151" name="文本框 2"/>
          <p:cNvSpPr txBox="1">
            <a:spLocks noChangeArrowheads="1"/>
          </p:cNvSpPr>
          <p:nvPr/>
        </p:nvSpPr>
        <p:spPr bwMode="auto">
          <a:xfrm>
            <a:off x="166352" y="1207650"/>
            <a:ext cx="11859293" cy="2723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gn="ctr">
              <a:lnSpc>
                <a:spcPct val="150000"/>
              </a:lnSpc>
              <a:spcBef>
                <a:spcPct val="0"/>
              </a:spcBef>
              <a:buFontTx/>
              <a:buNone/>
            </a:pPr>
            <a:r>
              <a:rPr lang="zh-CN" altLang="en-US" sz="6000" b="1" dirty="0">
                <a:solidFill>
                  <a:srgbClr val="24ADC2"/>
                </a:solidFill>
                <a:latin typeface="Source Han Sans CN Bold" panose="020B0500000000000000" pitchFamily="34" charset="-128"/>
                <a:ea typeface="Source Han Sans CN Bold" panose="020B0500000000000000" pitchFamily="34" charset="-128"/>
              </a:rPr>
              <a:t>数据分析项目实战（三）：</a:t>
            </a:r>
            <a:endParaRPr lang="en-US" altLang="zh-CN" sz="6000" b="1" dirty="0">
              <a:solidFill>
                <a:srgbClr val="24ADC2"/>
              </a:solidFill>
              <a:latin typeface="Source Han Sans CN Bold" panose="020B0500000000000000" pitchFamily="34" charset="-128"/>
              <a:ea typeface="Source Han Sans CN Bold" panose="020B0500000000000000" pitchFamily="34" charset="-128"/>
            </a:endParaRPr>
          </a:p>
          <a:p>
            <a:pPr algn="ctr">
              <a:lnSpc>
                <a:spcPct val="150000"/>
              </a:lnSpc>
              <a:spcBef>
                <a:spcPct val="0"/>
              </a:spcBef>
              <a:buFontTx/>
              <a:buNone/>
            </a:pPr>
            <a:r>
              <a:rPr lang="zh-CN" altLang="en-US" sz="6000" b="1" dirty="0">
                <a:solidFill>
                  <a:srgbClr val="24ADC2"/>
                </a:solidFill>
                <a:latin typeface="Source Han Sans CN Bold" panose="020B0500000000000000" pitchFamily="34" charset="-128"/>
                <a:ea typeface="Source Han Sans CN Bold" panose="020B0500000000000000" pitchFamily="34" charset="-128"/>
              </a:rPr>
              <a:t>以数据分析为导向的运营体系搭建</a:t>
            </a:r>
          </a:p>
        </p:txBody>
      </p:sp>
      <p:sp>
        <p:nvSpPr>
          <p:cNvPr id="8" name="标题 7"/>
          <p:cNvSpPr>
            <a:spLocks noGrp="1"/>
          </p:cNvSpPr>
          <p:nvPr>
            <p:ph type="title"/>
          </p:nvPr>
        </p:nvSpPr>
        <p:spPr/>
        <p:txBody>
          <a:bodyPr>
            <a:noAutofit/>
          </a:bodyPr>
          <a:lstStyle/>
          <a:p>
            <a:r>
              <a:rPr lang="zh-CN" altLang="en-US" sz="2000" kern="0" spc="-198" dirty="0"/>
              <a:t>互联网数据分析系列</a:t>
            </a:r>
            <a:endParaRPr lang="zh-CN" altLang="en-US" sz="2000" dirty="0"/>
          </a:p>
        </p:txBody>
      </p:sp>
      <p:sp>
        <p:nvSpPr>
          <p:cNvPr id="16" name="文本框 2"/>
          <p:cNvSpPr txBox="1">
            <a:spLocks noChangeArrowheads="1"/>
          </p:cNvSpPr>
          <p:nvPr/>
        </p:nvSpPr>
        <p:spPr bwMode="auto">
          <a:xfrm>
            <a:off x="3831771" y="4328401"/>
            <a:ext cx="4528457" cy="7119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nSpc>
                <a:spcPct val="150000"/>
              </a:lnSpc>
              <a:spcBef>
                <a:spcPct val="0"/>
              </a:spcBef>
              <a:buFontTx/>
              <a:buNone/>
            </a:pPr>
            <a:r>
              <a:rPr lang="zh-CN" altLang="en-US" sz="3000" dirty="0">
                <a:solidFill>
                  <a:schemeClr val="tx1">
                    <a:lumMod val="65000"/>
                    <a:lumOff val="35000"/>
                  </a:schemeClr>
                </a:solidFill>
                <a:latin typeface="微软雅黑" panose="020B0503020204020204" pitchFamily="34" charset="-122"/>
                <a:ea typeface="微软雅黑" panose="020B0503020204020204" pitchFamily="34" charset="-122"/>
                <a:sym typeface="等线" panose="02010600030101010101" pitchFamily="2" charset="-122"/>
              </a:rPr>
              <a:t>主讲人：叶鹏飞（旭鹏）</a:t>
            </a:r>
            <a:endParaRPr lang="zh-CN" altLang="en-US" sz="3000" dirty="0">
              <a:solidFill>
                <a:schemeClr val="tx1">
                  <a:lumMod val="65000"/>
                  <a:lumOff val="35000"/>
                </a:schemeClr>
              </a:solidFill>
            </a:endParaRPr>
          </a:p>
        </p:txBody>
      </p:sp>
    </p:spTree>
    <p:custDataLst>
      <p:tags r:id="rId1"/>
    </p:custDataLst>
  </p:cSld>
  <p:clrMapOvr>
    <a:masterClrMapping/>
  </p:clrMapOvr>
  <p:transition spd="slow"/>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en-US" altLang="zh-CN" kern="0" dirty="0">
                <a:latin typeface="微软雅黑" panose="020B0503020204020204" pitchFamily="34" charset="-122"/>
                <a:ea typeface="微软雅黑" panose="020B0503020204020204" pitchFamily="34" charset="-122"/>
              </a:rPr>
              <a:t>1.3 </a:t>
            </a:r>
            <a:r>
              <a:rPr lang="zh-CN" altLang="en-US" kern="0" dirty="0">
                <a:latin typeface="微软雅黑" panose="020B0503020204020204" pitchFamily="34" charset="-122"/>
                <a:ea typeface="微软雅黑" panose="020B0503020204020204" pitchFamily="34" charset="-122"/>
              </a:rPr>
              <a:t>多广告组分析时如何进行优化决策</a:t>
            </a:r>
            <a:endParaRPr lang="zh-CN" altLang="en-US" dirty="0"/>
          </a:p>
        </p:txBody>
      </p:sp>
      <p:sp>
        <p:nvSpPr>
          <p:cNvPr id="4" name="文本框 2">
            <a:extLst>
              <a:ext uri="{FF2B5EF4-FFF2-40B4-BE49-F238E27FC236}">
                <a16:creationId xmlns:a16="http://schemas.microsoft.com/office/drawing/2014/main" id="{2394B40B-4C6B-4177-82DE-54FB3A852DD8}"/>
              </a:ext>
            </a:extLst>
          </p:cNvPr>
          <p:cNvSpPr txBox="1">
            <a:spLocks noChangeArrowheads="1"/>
          </p:cNvSpPr>
          <p:nvPr/>
        </p:nvSpPr>
        <p:spPr bwMode="auto">
          <a:xfrm>
            <a:off x="735806" y="2451392"/>
            <a:ext cx="10720388" cy="1955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50000"/>
              </a:lnSpc>
              <a:spcBef>
                <a:spcPct val="0"/>
              </a:spcBef>
              <a:buFontTx/>
              <a:buNone/>
            </a:pPr>
            <a:r>
              <a:rPr lang="zh-CN" altLang="en-US" dirty="0">
                <a:solidFill>
                  <a:srgbClr val="FF0000"/>
                </a:solidFill>
                <a:latin typeface="微软雅黑" panose="020B0503020204020204" pitchFamily="34" charset="-122"/>
                <a:ea typeface="微软雅黑" panose="020B0503020204020204" pitchFamily="34" charset="-122"/>
              </a:rPr>
              <a:t>如果你的店铺现在有两个广告组</a:t>
            </a:r>
            <a:r>
              <a:rPr lang="en-US" altLang="zh-CN" dirty="0">
                <a:solidFill>
                  <a:srgbClr val="FF0000"/>
                </a:solidFill>
                <a:latin typeface="微软雅黑" panose="020B0503020204020204" pitchFamily="34" charset="-122"/>
                <a:ea typeface="微软雅黑" panose="020B0503020204020204" pitchFamily="34" charset="-122"/>
              </a:rPr>
              <a:t>A</a:t>
            </a:r>
            <a:r>
              <a:rPr lang="zh-CN" altLang="en-US" dirty="0">
                <a:solidFill>
                  <a:srgbClr val="FF0000"/>
                </a:solidFill>
                <a:latin typeface="微软雅黑" panose="020B0503020204020204" pitchFamily="34" charset="-122"/>
                <a:ea typeface="微软雅黑" panose="020B0503020204020204" pitchFamily="34" charset="-122"/>
              </a:rPr>
              <a:t>和</a:t>
            </a:r>
            <a:r>
              <a:rPr lang="en-US" altLang="zh-CN" dirty="0">
                <a:solidFill>
                  <a:srgbClr val="FF0000"/>
                </a:solidFill>
                <a:latin typeface="微软雅黑" panose="020B0503020204020204" pitchFamily="34" charset="-122"/>
                <a:ea typeface="微软雅黑" panose="020B0503020204020204" pitchFamily="34" charset="-122"/>
              </a:rPr>
              <a:t>B</a:t>
            </a:r>
            <a:r>
              <a:rPr lang="zh-CN" altLang="en-US" dirty="0">
                <a:solidFill>
                  <a:srgbClr val="FF0000"/>
                </a:solidFill>
                <a:latin typeface="微软雅黑" panose="020B0503020204020204" pitchFamily="34" charset="-122"/>
                <a:ea typeface="微软雅黑" panose="020B0503020204020204" pitchFamily="34" charset="-122"/>
              </a:rPr>
              <a:t>，</a:t>
            </a:r>
            <a:r>
              <a:rPr lang="en-US" altLang="zh-CN" dirty="0">
                <a:solidFill>
                  <a:srgbClr val="FF0000"/>
                </a:solidFill>
                <a:latin typeface="微软雅黑" panose="020B0503020204020204" pitchFamily="34" charset="-122"/>
                <a:ea typeface="微软雅黑" panose="020B0503020204020204" pitchFamily="34" charset="-122"/>
              </a:rPr>
              <a:t>A</a:t>
            </a:r>
            <a:r>
              <a:rPr lang="zh-CN" altLang="en-US" dirty="0">
                <a:solidFill>
                  <a:srgbClr val="FF0000"/>
                </a:solidFill>
                <a:latin typeface="微软雅黑" panose="020B0503020204020204" pitchFamily="34" charset="-122"/>
                <a:ea typeface="微软雅黑" panose="020B0503020204020204" pitchFamily="34" charset="-122"/>
              </a:rPr>
              <a:t>广告组</a:t>
            </a:r>
            <a:r>
              <a:rPr lang="en-US" altLang="zh-CN" dirty="0">
                <a:solidFill>
                  <a:srgbClr val="FF0000"/>
                </a:solidFill>
                <a:latin typeface="微软雅黑" panose="020B0503020204020204" pitchFamily="34" charset="-122"/>
                <a:ea typeface="微软雅黑" panose="020B0503020204020204" pitchFamily="34" charset="-122"/>
              </a:rPr>
              <a:t>ACOS</a:t>
            </a:r>
            <a:r>
              <a:rPr lang="zh-CN" altLang="en-US" dirty="0">
                <a:solidFill>
                  <a:srgbClr val="FF0000"/>
                </a:solidFill>
                <a:latin typeface="微软雅黑" panose="020B0503020204020204" pitchFamily="34" charset="-122"/>
                <a:ea typeface="微软雅黑" panose="020B0503020204020204" pitchFamily="34" charset="-122"/>
              </a:rPr>
              <a:t>值很低但是花费少出单不高，</a:t>
            </a:r>
            <a:r>
              <a:rPr lang="en-US" altLang="zh-CN" dirty="0">
                <a:solidFill>
                  <a:srgbClr val="FF0000"/>
                </a:solidFill>
                <a:latin typeface="微软雅黑" panose="020B0503020204020204" pitchFamily="34" charset="-122"/>
                <a:ea typeface="微软雅黑" panose="020B0503020204020204" pitchFamily="34" charset="-122"/>
              </a:rPr>
              <a:t>B</a:t>
            </a:r>
            <a:r>
              <a:rPr lang="zh-CN" altLang="en-US" dirty="0">
                <a:solidFill>
                  <a:srgbClr val="FF0000"/>
                </a:solidFill>
                <a:latin typeface="微软雅黑" panose="020B0503020204020204" pitchFamily="34" charset="-122"/>
                <a:ea typeface="微软雅黑" panose="020B0503020204020204" pitchFamily="34" charset="-122"/>
              </a:rPr>
              <a:t>广告组</a:t>
            </a:r>
            <a:r>
              <a:rPr lang="en-US" altLang="zh-CN" dirty="0">
                <a:solidFill>
                  <a:srgbClr val="FF0000"/>
                </a:solidFill>
                <a:latin typeface="微软雅黑" panose="020B0503020204020204" pitchFamily="34" charset="-122"/>
                <a:ea typeface="微软雅黑" panose="020B0503020204020204" pitchFamily="34" charset="-122"/>
              </a:rPr>
              <a:t>ACOS</a:t>
            </a:r>
            <a:r>
              <a:rPr lang="zh-CN" altLang="en-US" dirty="0">
                <a:solidFill>
                  <a:srgbClr val="FF0000"/>
                </a:solidFill>
                <a:latin typeface="微软雅黑" panose="020B0503020204020204" pitchFamily="34" charset="-122"/>
                <a:ea typeface="微软雅黑" panose="020B0503020204020204" pitchFamily="34" charset="-122"/>
              </a:rPr>
              <a:t>较高但是出单量比较大且仍有利润空间，这时候你会选择保留哪个广告组？或者你会怎么优化？</a:t>
            </a:r>
          </a:p>
        </p:txBody>
      </p:sp>
    </p:spTree>
    <p:extLst>
      <p:ext uri="{BB962C8B-B14F-4D97-AF65-F5344CB8AC3E}">
        <p14:creationId xmlns:p14="http://schemas.microsoft.com/office/powerpoint/2010/main" val="4133595944"/>
      </p:ext>
    </p:extLst>
  </p:cSld>
  <p:clrMapOvr>
    <a:masterClrMapping/>
  </p:clrMapOvr>
  <p:transition spd="slow"/>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en-US" altLang="zh-CN" kern="0" dirty="0">
                <a:latin typeface="微软雅黑" panose="020B0503020204020204" pitchFamily="34" charset="-122"/>
                <a:ea typeface="微软雅黑" panose="020B0503020204020204" pitchFamily="34" charset="-122"/>
              </a:rPr>
              <a:t>1.3 </a:t>
            </a:r>
            <a:r>
              <a:rPr lang="zh-CN" altLang="en-US" kern="0" dirty="0">
                <a:latin typeface="微软雅黑" panose="020B0503020204020204" pitchFamily="34" charset="-122"/>
                <a:ea typeface="微软雅黑" panose="020B0503020204020204" pitchFamily="34" charset="-122"/>
              </a:rPr>
              <a:t>多广告组分析时如何进行优化决策</a:t>
            </a:r>
            <a:endParaRPr lang="zh-CN" altLang="en-US" dirty="0"/>
          </a:p>
        </p:txBody>
      </p:sp>
      <p:sp>
        <p:nvSpPr>
          <p:cNvPr id="5" name="文本框 1">
            <a:extLst>
              <a:ext uri="{FF2B5EF4-FFF2-40B4-BE49-F238E27FC236}">
                <a16:creationId xmlns:a16="http://schemas.microsoft.com/office/drawing/2014/main" id="{417C3068-44FB-435B-A7A5-E5C2F3BD7AD0}"/>
              </a:ext>
            </a:extLst>
          </p:cNvPr>
          <p:cNvSpPr txBox="1">
            <a:spLocks noChangeArrowheads="1"/>
          </p:cNvSpPr>
          <p:nvPr/>
        </p:nvSpPr>
        <p:spPr bwMode="auto">
          <a:xfrm>
            <a:off x="298846" y="1289953"/>
            <a:ext cx="11594307" cy="42780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nSpc>
                <a:spcPct val="150000"/>
              </a:lnSpc>
              <a:spcBef>
                <a:spcPct val="0"/>
              </a:spcBef>
              <a:buNone/>
            </a:pPr>
            <a:r>
              <a:rPr lang="en-US" altLang="zh-CN" sz="2400" dirty="0">
                <a:latin typeface="微软雅黑" panose="020B0503020204020204" pitchFamily="34" charset="-122"/>
                <a:ea typeface="微软雅黑" panose="020B0503020204020204" pitchFamily="34" charset="-122"/>
              </a:rPr>
              <a:t>ROAS</a:t>
            </a:r>
            <a:r>
              <a:rPr lang="zh-CN" altLang="en-US" sz="2400" dirty="0">
                <a:latin typeface="微软雅黑" panose="020B0503020204020204" pitchFamily="34" charset="-122"/>
                <a:ea typeface="微软雅黑" panose="020B0503020204020204" pitchFamily="34" charset="-122"/>
              </a:rPr>
              <a:t>的含义为：</a:t>
            </a:r>
            <a:r>
              <a:rPr lang="en-US" altLang="zh-CN" sz="2400" dirty="0">
                <a:latin typeface="微软雅黑" panose="020B0503020204020204" pitchFamily="34" charset="-122"/>
                <a:ea typeface="微软雅黑" panose="020B0503020204020204" pitchFamily="34" charset="-122"/>
              </a:rPr>
              <a:t>Return on Ad Spend</a:t>
            </a:r>
            <a:r>
              <a:rPr lang="zh-CN" altLang="en-US" sz="2400" dirty="0">
                <a:latin typeface="微软雅黑" panose="020B0503020204020204" pitchFamily="34" charset="-122"/>
                <a:ea typeface="微软雅黑" panose="020B0503020204020204" pitchFamily="34" charset="-122"/>
              </a:rPr>
              <a:t>（目标广告支出回报率），用于衡量每组广告花费能带来多少收入。</a:t>
            </a:r>
          </a:p>
          <a:p>
            <a:pPr>
              <a:lnSpc>
                <a:spcPct val="150000"/>
              </a:lnSpc>
              <a:spcBef>
                <a:spcPct val="0"/>
              </a:spcBef>
              <a:buNone/>
            </a:pPr>
            <a:r>
              <a:rPr lang="zh-CN" altLang="en-US" sz="2400" dirty="0">
                <a:latin typeface="微软雅黑" panose="020B0503020204020204" pitchFamily="34" charset="-122"/>
                <a:ea typeface="微软雅黑" panose="020B0503020204020204" pitchFamily="34" charset="-122"/>
              </a:rPr>
              <a:t>计算：</a:t>
            </a:r>
            <a:r>
              <a:rPr lang="en-US" altLang="zh-CN" sz="2400" dirty="0">
                <a:latin typeface="微软雅黑" panose="020B0503020204020204" pitchFamily="34" charset="-122"/>
                <a:ea typeface="微软雅黑" panose="020B0503020204020204" pitchFamily="34" charset="-122"/>
              </a:rPr>
              <a:t>ROAS=</a:t>
            </a:r>
            <a:r>
              <a:rPr lang="zh-CN" altLang="en-US" sz="2400" dirty="0">
                <a:latin typeface="微软雅黑" panose="020B0503020204020204" pitchFamily="34" charset="-122"/>
                <a:ea typeface="微软雅黑" panose="020B0503020204020204" pitchFamily="34" charset="-122"/>
              </a:rPr>
              <a:t>总收入</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广告花费*</a:t>
            </a:r>
            <a:r>
              <a:rPr lang="en-US" altLang="zh-CN" sz="2400" dirty="0">
                <a:latin typeface="微软雅黑" panose="020B0503020204020204" pitchFamily="34" charset="-122"/>
                <a:ea typeface="微软雅黑" panose="020B0503020204020204" pitchFamily="34" charset="-122"/>
              </a:rPr>
              <a:t>100%</a:t>
            </a:r>
            <a:r>
              <a:rPr lang="zh-CN" altLang="en-US" sz="2400" dirty="0">
                <a:latin typeface="微软雅黑" panose="020B0503020204020204" pitchFamily="34" charset="-122"/>
                <a:ea typeface="微软雅黑" panose="020B0503020204020204" pitchFamily="34" charset="-122"/>
              </a:rPr>
              <a:t>，那么</a:t>
            </a:r>
            <a:r>
              <a:rPr lang="zh-CN" altLang="en-US" sz="2400" b="1" dirty="0">
                <a:latin typeface="微软雅黑" panose="020B0503020204020204" pitchFamily="34" charset="-122"/>
                <a:ea typeface="微软雅黑" panose="020B0503020204020204" pitchFamily="34" charset="-122"/>
              </a:rPr>
              <a:t>它可以理解为广告</a:t>
            </a:r>
            <a:r>
              <a:rPr lang="en-US" altLang="zh-CN" sz="2400" b="1" dirty="0">
                <a:latin typeface="微软雅黑" panose="020B0503020204020204" pitchFamily="34" charset="-122"/>
                <a:ea typeface="微软雅黑" panose="020B0503020204020204" pitchFamily="34" charset="-122"/>
              </a:rPr>
              <a:t>ROI</a:t>
            </a:r>
            <a:r>
              <a:rPr lang="zh-CN" altLang="en-US" sz="2400" dirty="0">
                <a:latin typeface="微软雅黑" panose="020B0503020204020204" pitchFamily="34" charset="-122"/>
                <a:ea typeface="微软雅黑" panose="020B0503020204020204" pitchFamily="34" charset="-122"/>
              </a:rPr>
              <a:t>。</a:t>
            </a:r>
          </a:p>
          <a:p>
            <a:pPr eaLnBrk="1" hangingPunct="1">
              <a:lnSpc>
                <a:spcPct val="150000"/>
              </a:lnSpc>
              <a:spcBef>
                <a:spcPct val="0"/>
              </a:spcBef>
              <a:buFontTx/>
              <a:buNone/>
            </a:pPr>
            <a:endParaRPr lang="zh-CN" altLang="en-US" sz="2400" dirty="0">
              <a:latin typeface="微软雅黑" panose="020B0503020204020204" pitchFamily="34" charset="-122"/>
              <a:ea typeface="微软雅黑" panose="020B0503020204020204" pitchFamily="34" charset="-122"/>
            </a:endParaRPr>
          </a:p>
          <a:p>
            <a:pPr eaLnBrk="1" hangingPunct="1">
              <a:lnSpc>
                <a:spcPct val="150000"/>
              </a:lnSpc>
              <a:spcBef>
                <a:spcPct val="0"/>
              </a:spcBef>
              <a:buFontTx/>
              <a:buNone/>
            </a:pPr>
            <a:r>
              <a:rPr lang="zh-CN" altLang="en-US" sz="2400" dirty="0">
                <a:latin typeface="微软雅黑" panose="020B0503020204020204" pitchFamily="34" charset="-122"/>
                <a:ea typeface="微软雅黑" panose="020B0503020204020204" pitchFamily="34" charset="-122"/>
              </a:rPr>
              <a:t>我们还需要计算单个订单成本，其计算方式是将产品订单的总支出除以产品订单量，产品订单总支出需要包含产品销售过程中涉及到的所有成本，比如人工成本、广告成本、仓储成本、物流成本等等。</a:t>
            </a:r>
            <a:endParaRPr lang="zh-CN" altLang="en-US" sz="1800" dirty="0">
              <a:latin typeface="微软雅黑" panose="020B0503020204020204" pitchFamily="34" charset="-122"/>
              <a:ea typeface="微软雅黑" panose="020B0503020204020204" pitchFamily="34" charset="-122"/>
            </a:endParaRPr>
          </a:p>
          <a:p>
            <a:pPr eaLnBrk="1" hangingPunct="1">
              <a:lnSpc>
                <a:spcPct val="100000"/>
              </a:lnSpc>
              <a:spcBef>
                <a:spcPct val="0"/>
              </a:spcBef>
              <a:buFontTx/>
              <a:buNone/>
            </a:pPr>
            <a:endParaRPr lang="zh-CN" altLang="en-US" sz="20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29049805"/>
      </p:ext>
    </p:extLst>
  </p:cSld>
  <p:clrMapOvr>
    <a:masterClrMapping/>
  </p:clrMapOvr>
  <p:transition spd="slow"/>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en-US" altLang="zh-CN" kern="0" dirty="0">
                <a:latin typeface="微软雅黑" panose="020B0503020204020204" pitchFamily="34" charset="-122"/>
                <a:ea typeface="微软雅黑" panose="020B0503020204020204" pitchFamily="34" charset="-122"/>
              </a:rPr>
              <a:t>1.3 </a:t>
            </a:r>
            <a:r>
              <a:rPr lang="zh-CN" altLang="en-US" kern="0" dirty="0">
                <a:latin typeface="微软雅黑" panose="020B0503020204020204" pitchFamily="34" charset="-122"/>
                <a:ea typeface="微软雅黑" panose="020B0503020204020204" pitchFamily="34" charset="-122"/>
              </a:rPr>
              <a:t>多广告组分析时如何进行优化决策</a:t>
            </a:r>
            <a:endParaRPr lang="zh-CN" altLang="en-US" dirty="0"/>
          </a:p>
        </p:txBody>
      </p:sp>
      <p:sp>
        <p:nvSpPr>
          <p:cNvPr id="5" name="文本框 2">
            <a:extLst>
              <a:ext uri="{FF2B5EF4-FFF2-40B4-BE49-F238E27FC236}">
                <a16:creationId xmlns:a16="http://schemas.microsoft.com/office/drawing/2014/main" id="{B8107889-2415-476B-996C-ADE135C2B29A}"/>
              </a:ext>
            </a:extLst>
          </p:cNvPr>
          <p:cNvSpPr txBox="1">
            <a:spLocks noChangeArrowheads="1"/>
          </p:cNvSpPr>
          <p:nvPr/>
        </p:nvSpPr>
        <p:spPr bwMode="auto">
          <a:xfrm>
            <a:off x="215670" y="4344405"/>
            <a:ext cx="11760662" cy="1689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nSpc>
                <a:spcPct val="150000"/>
              </a:lnSpc>
              <a:spcBef>
                <a:spcPct val="0"/>
              </a:spcBef>
              <a:buNone/>
            </a:pPr>
            <a:r>
              <a:rPr lang="zh-CN" altLang="en-US" sz="2400" dirty="0">
                <a:latin typeface="微软雅黑" panose="020B0503020204020204" pitchFamily="34" charset="-122"/>
                <a:ea typeface="微软雅黑" panose="020B0503020204020204" pitchFamily="34" charset="-122"/>
              </a:rPr>
              <a:t>通过在</a:t>
            </a:r>
            <a:r>
              <a:rPr lang="en-US" altLang="zh-CN" sz="2400" dirty="0">
                <a:latin typeface="微软雅黑" panose="020B0503020204020204" pitchFamily="34" charset="-122"/>
                <a:ea typeface="微软雅黑" panose="020B0503020204020204" pitchFamily="34" charset="-122"/>
              </a:rPr>
              <a:t>Excel</a:t>
            </a:r>
            <a:r>
              <a:rPr lang="zh-CN" altLang="en-US" sz="2400" dirty="0">
                <a:latin typeface="微软雅黑" panose="020B0503020204020204" pitchFamily="34" charset="-122"/>
                <a:ea typeface="微软雅黑" panose="020B0503020204020204" pitchFamily="34" charset="-122"/>
              </a:rPr>
              <a:t>表中记录不同产品的广告</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订单数据，可以使用</a:t>
            </a:r>
            <a:r>
              <a:rPr lang="en-US" altLang="zh-CN" sz="2400" dirty="0">
                <a:latin typeface="微软雅黑" panose="020B0503020204020204" pitchFamily="34" charset="-122"/>
                <a:ea typeface="微软雅黑" panose="020B0503020204020204" pitchFamily="34" charset="-122"/>
              </a:rPr>
              <a:t>Excel</a:t>
            </a:r>
            <a:r>
              <a:rPr lang="zh-CN" altLang="en-US" sz="2400" dirty="0">
                <a:latin typeface="微软雅黑" panose="020B0503020204020204" pitchFamily="34" charset="-122"/>
                <a:ea typeface="微软雅黑" panose="020B0503020204020204" pitchFamily="34" charset="-122"/>
              </a:rPr>
              <a:t>自带的绘图功能绘制“</a:t>
            </a:r>
            <a:r>
              <a:rPr lang="en-US" altLang="zh-CN" sz="2400" dirty="0">
                <a:latin typeface="微软雅黑" panose="020B0503020204020204" pitchFamily="34" charset="-122"/>
                <a:ea typeface="微软雅黑" panose="020B0503020204020204" pitchFamily="34" charset="-122"/>
              </a:rPr>
              <a:t>X Y</a:t>
            </a:r>
            <a:r>
              <a:rPr lang="zh-CN" altLang="en-US" sz="2400" dirty="0">
                <a:latin typeface="微软雅黑" panose="020B0503020204020204" pitchFamily="34" charset="-122"/>
                <a:ea typeface="微软雅黑" panose="020B0503020204020204" pitchFamily="34" charset="-122"/>
              </a:rPr>
              <a:t>散点图”，从而帮助运营者分析不同广告组的运作效率。</a:t>
            </a:r>
            <a:endParaRPr lang="en-US" altLang="zh-CN" sz="2400" dirty="0">
              <a:latin typeface="微软雅黑" panose="020B0503020204020204" pitchFamily="34" charset="-122"/>
              <a:ea typeface="微软雅黑" panose="020B0503020204020204" pitchFamily="34" charset="-122"/>
            </a:endParaRPr>
          </a:p>
          <a:p>
            <a:pPr>
              <a:lnSpc>
                <a:spcPct val="150000"/>
              </a:lnSpc>
              <a:spcBef>
                <a:spcPct val="0"/>
              </a:spcBef>
              <a:buNone/>
            </a:pPr>
            <a:r>
              <a:rPr lang="zh-CN" altLang="en-US" sz="2400" dirty="0">
                <a:solidFill>
                  <a:srgbClr val="FF0000"/>
                </a:solidFill>
                <a:latin typeface="微软雅黑" panose="020B0503020204020204" pitchFamily="34" charset="-122"/>
                <a:ea typeface="微软雅黑" panose="020B0503020204020204" pitchFamily="34" charset="-122"/>
              </a:rPr>
              <a:t>注意：图中点的面积大小代表了不同产品订单额的大小</a:t>
            </a:r>
          </a:p>
        </p:txBody>
      </p:sp>
      <p:pic>
        <p:nvPicPr>
          <p:cNvPr id="6" name="图片 5">
            <a:extLst>
              <a:ext uri="{FF2B5EF4-FFF2-40B4-BE49-F238E27FC236}">
                <a16:creationId xmlns:a16="http://schemas.microsoft.com/office/drawing/2014/main" id="{20E9D565-0E59-4DDE-AFD2-B544DD860DBB}"/>
              </a:ext>
            </a:extLst>
          </p:cNvPr>
          <p:cNvPicPr>
            <a:picLocks noChangeAspect="1"/>
          </p:cNvPicPr>
          <p:nvPr/>
        </p:nvPicPr>
        <p:blipFill>
          <a:blip r:embed="rId3"/>
          <a:stretch>
            <a:fillRect/>
          </a:stretch>
        </p:blipFill>
        <p:spPr>
          <a:xfrm>
            <a:off x="204756" y="1157073"/>
            <a:ext cx="5791558" cy="3030984"/>
          </a:xfrm>
          <a:prstGeom prst="rect">
            <a:avLst/>
          </a:prstGeom>
        </p:spPr>
      </p:pic>
      <p:pic>
        <p:nvPicPr>
          <p:cNvPr id="7" name="图片 6">
            <a:extLst>
              <a:ext uri="{FF2B5EF4-FFF2-40B4-BE49-F238E27FC236}">
                <a16:creationId xmlns:a16="http://schemas.microsoft.com/office/drawing/2014/main" id="{94788001-CC60-4A46-8E18-4D66943A23A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95688" y="844378"/>
            <a:ext cx="5891244" cy="3343679"/>
          </a:xfrm>
          <a:prstGeom prst="rect">
            <a:avLst/>
          </a:prstGeom>
        </p:spPr>
      </p:pic>
    </p:spTree>
    <p:extLst>
      <p:ext uri="{BB962C8B-B14F-4D97-AF65-F5344CB8AC3E}">
        <p14:creationId xmlns:p14="http://schemas.microsoft.com/office/powerpoint/2010/main" val="3706171202"/>
      </p:ext>
    </p:extLst>
  </p:cSld>
  <p:clrMapOvr>
    <a:masterClrMapping/>
  </p:clrMapOvr>
  <p:transition spd="slow"/>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en-US" altLang="zh-CN" kern="0" dirty="0">
                <a:latin typeface="微软雅黑" panose="020B0503020204020204" pitchFamily="34" charset="-122"/>
                <a:ea typeface="微软雅黑" panose="020B0503020204020204" pitchFamily="34" charset="-122"/>
              </a:rPr>
              <a:t>1.3 </a:t>
            </a:r>
            <a:r>
              <a:rPr lang="zh-CN" altLang="en-US" kern="0" dirty="0">
                <a:latin typeface="微软雅黑" panose="020B0503020204020204" pitchFamily="34" charset="-122"/>
                <a:ea typeface="微软雅黑" panose="020B0503020204020204" pitchFamily="34" charset="-122"/>
              </a:rPr>
              <a:t>多广告组分析时如何进行优化决策</a:t>
            </a:r>
            <a:endParaRPr lang="zh-CN" altLang="en-US" dirty="0"/>
          </a:p>
        </p:txBody>
      </p:sp>
      <p:sp>
        <p:nvSpPr>
          <p:cNvPr id="5" name="文本框 2">
            <a:extLst>
              <a:ext uri="{FF2B5EF4-FFF2-40B4-BE49-F238E27FC236}">
                <a16:creationId xmlns:a16="http://schemas.microsoft.com/office/drawing/2014/main" id="{CFABDE79-A287-4241-BE54-6409DE54345A}"/>
              </a:ext>
            </a:extLst>
          </p:cNvPr>
          <p:cNvSpPr txBox="1">
            <a:spLocks noChangeArrowheads="1"/>
          </p:cNvSpPr>
          <p:nvPr/>
        </p:nvSpPr>
        <p:spPr bwMode="auto">
          <a:xfrm>
            <a:off x="263069" y="4460852"/>
            <a:ext cx="11665861" cy="1689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nSpc>
                <a:spcPct val="150000"/>
              </a:lnSpc>
              <a:spcBef>
                <a:spcPct val="0"/>
              </a:spcBef>
              <a:buNone/>
            </a:pPr>
            <a:r>
              <a:rPr lang="zh-CN" altLang="en-US" sz="2400" dirty="0">
                <a:latin typeface="微软雅黑" panose="020B0503020204020204" pitchFamily="34" charset="-122"/>
                <a:ea typeface="微软雅黑" panose="020B0503020204020204" pitchFamily="34" charset="-122"/>
              </a:rPr>
              <a:t>构建一个二维坐标图，然后将其划分为四个象限，Ⅱ象限的价值是最低的，这是因为Ⅱ象限代表了低ROI数值即低投资回报率，以及高单个广告订单成本的区域，在我们的案例中C产品就属于“低广告投放价值产品”。</a:t>
            </a:r>
          </a:p>
        </p:txBody>
      </p:sp>
      <p:pic>
        <p:nvPicPr>
          <p:cNvPr id="6" name="图片 4">
            <a:extLst>
              <a:ext uri="{FF2B5EF4-FFF2-40B4-BE49-F238E27FC236}">
                <a16:creationId xmlns:a16="http://schemas.microsoft.com/office/drawing/2014/main" id="{8BE0A439-B77B-4ABA-98F0-561265CA90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600" y="1169229"/>
            <a:ext cx="6386604" cy="3116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图片 6">
            <a:extLst>
              <a:ext uri="{FF2B5EF4-FFF2-40B4-BE49-F238E27FC236}">
                <a16:creationId xmlns:a16="http://schemas.microsoft.com/office/drawing/2014/main" id="{5AD95E89-DB3B-4EFB-862B-2540186001F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97599" y="1113141"/>
            <a:ext cx="5589069" cy="3172174"/>
          </a:xfrm>
          <a:prstGeom prst="rect">
            <a:avLst/>
          </a:prstGeom>
        </p:spPr>
      </p:pic>
    </p:spTree>
    <p:extLst>
      <p:ext uri="{BB962C8B-B14F-4D97-AF65-F5344CB8AC3E}">
        <p14:creationId xmlns:p14="http://schemas.microsoft.com/office/powerpoint/2010/main" val="3825373814"/>
      </p:ext>
    </p:extLst>
  </p:cSld>
  <p:clrMapOvr>
    <a:masterClrMapping/>
  </p:clrMapOvr>
  <p:transition spd="slow"/>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en-US" altLang="zh-CN" kern="0" dirty="0">
                <a:latin typeface="微软雅黑" panose="020B0503020204020204" pitchFamily="34" charset="-122"/>
                <a:ea typeface="微软雅黑" panose="020B0503020204020204" pitchFamily="34" charset="-122"/>
              </a:rPr>
              <a:t>1.3 </a:t>
            </a:r>
            <a:r>
              <a:rPr lang="zh-CN" altLang="en-US" kern="0" dirty="0">
                <a:latin typeface="微软雅黑" panose="020B0503020204020204" pitchFamily="34" charset="-122"/>
                <a:ea typeface="微软雅黑" panose="020B0503020204020204" pitchFamily="34" charset="-122"/>
              </a:rPr>
              <a:t>多广告组分析时如何进行优化决策</a:t>
            </a:r>
            <a:endParaRPr lang="zh-CN" altLang="en-US" dirty="0"/>
          </a:p>
        </p:txBody>
      </p:sp>
      <p:pic>
        <p:nvPicPr>
          <p:cNvPr id="5" name="图片 2">
            <a:extLst>
              <a:ext uri="{FF2B5EF4-FFF2-40B4-BE49-F238E27FC236}">
                <a16:creationId xmlns:a16="http://schemas.microsoft.com/office/drawing/2014/main" id="{E93E5C80-C210-4A5C-8FBB-8FA0A3BADE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9069" y="799858"/>
            <a:ext cx="6358130" cy="3285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文本框 3">
            <a:extLst>
              <a:ext uri="{FF2B5EF4-FFF2-40B4-BE49-F238E27FC236}">
                <a16:creationId xmlns:a16="http://schemas.microsoft.com/office/drawing/2014/main" id="{F269C527-29C2-454C-BEE9-0D623EA2CAE7}"/>
              </a:ext>
            </a:extLst>
          </p:cNvPr>
          <p:cNvSpPr txBox="1">
            <a:spLocks noChangeArrowheads="1"/>
          </p:cNvSpPr>
          <p:nvPr/>
        </p:nvSpPr>
        <p:spPr bwMode="auto">
          <a:xfrm>
            <a:off x="285651" y="4334377"/>
            <a:ext cx="11620698"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nSpc>
                <a:spcPct val="150000"/>
              </a:lnSpc>
              <a:spcBef>
                <a:spcPct val="0"/>
              </a:spcBef>
              <a:buNone/>
            </a:pPr>
            <a:r>
              <a:rPr lang="zh-CN" altLang="en-US" sz="2400" dirty="0">
                <a:latin typeface="微软雅黑" panose="020B0503020204020204" pitchFamily="34" charset="-122"/>
                <a:ea typeface="微软雅黑" panose="020B0503020204020204" pitchFamily="34" charset="-122"/>
              </a:rPr>
              <a:t>假设我们不放弃</a:t>
            </a:r>
            <a:r>
              <a:rPr lang="en-US" altLang="zh-CN" sz="2400" dirty="0">
                <a:latin typeface="微软雅黑" panose="020B0503020204020204" pitchFamily="34" charset="-122"/>
                <a:ea typeface="微软雅黑" panose="020B0503020204020204" pitchFamily="34" charset="-122"/>
              </a:rPr>
              <a:t>Ⅱ</a:t>
            </a:r>
            <a:r>
              <a:rPr lang="zh-CN" altLang="en-US" sz="2400" dirty="0">
                <a:latin typeface="微软雅黑" panose="020B0503020204020204" pitchFamily="34" charset="-122"/>
                <a:ea typeface="微软雅黑" panose="020B0503020204020204" pitchFamily="34" charset="-122"/>
              </a:rPr>
              <a:t>象限的产品，而是选择对广告投放进行优化的话，那么我们就有两种优化方式，一种是将</a:t>
            </a:r>
            <a:r>
              <a:rPr lang="en-US" altLang="zh-CN" sz="2400" dirty="0">
                <a:latin typeface="微软雅黑" panose="020B0503020204020204" pitchFamily="34" charset="-122"/>
                <a:ea typeface="微软雅黑" panose="020B0503020204020204" pitchFamily="34" charset="-122"/>
              </a:rPr>
              <a:t>Ⅱ</a:t>
            </a:r>
            <a:r>
              <a:rPr lang="zh-CN" altLang="en-US" sz="2400" dirty="0">
                <a:latin typeface="微软雅黑" panose="020B0503020204020204" pitchFamily="34" charset="-122"/>
                <a:ea typeface="微软雅黑" panose="020B0503020204020204" pitchFamily="34" charset="-122"/>
              </a:rPr>
              <a:t>象限的产品从Ⅱ象限经过Ⅰ象限最终优化到Ⅳ象限，另外一种就是将</a:t>
            </a:r>
            <a:r>
              <a:rPr lang="en-US" altLang="zh-CN" sz="2400" dirty="0">
                <a:latin typeface="微软雅黑" panose="020B0503020204020204" pitchFamily="34" charset="-122"/>
                <a:ea typeface="微软雅黑" panose="020B0503020204020204" pitchFamily="34" charset="-122"/>
              </a:rPr>
              <a:t>Ⅱ</a:t>
            </a:r>
            <a:r>
              <a:rPr lang="zh-CN" altLang="en-US" sz="2400" dirty="0">
                <a:latin typeface="微软雅黑" panose="020B0503020204020204" pitchFamily="34" charset="-122"/>
                <a:ea typeface="微软雅黑" panose="020B0503020204020204" pitchFamily="34" charset="-122"/>
              </a:rPr>
              <a:t>象限的产品从Ⅱ象限经过Ⅲ象限最终优化到Ⅳ象限。</a:t>
            </a:r>
          </a:p>
        </p:txBody>
      </p:sp>
      <p:pic>
        <p:nvPicPr>
          <p:cNvPr id="7" name="图片 6">
            <a:extLst>
              <a:ext uri="{FF2B5EF4-FFF2-40B4-BE49-F238E27FC236}">
                <a16:creationId xmlns:a16="http://schemas.microsoft.com/office/drawing/2014/main" id="{9FFF019D-B9EC-4E8E-8C6F-48CD50D0CC1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4801" y="1049311"/>
            <a:ext cx="5437613" cy="3086212"/>
          </a:xfrm>
          <a:prstGeom prst="rect">
            <a:avLst/>
          </a:prstGeom>
        </p:spPr>
      </p:pic>
    </p:spTree>
    <p:extLst>
      <p:ext uri="{BB962C8B-B14F-4D97-AF65-F5344CB8AC3E}">
        <p14:creationId xmlns:p14="http://schemas.microsoft.com/office/powerpoint/2010/main" val="825088514"/>
      </p:ext>
    </p:extLst>
  </p:cSld>
  <p:clrMapOvr>
    <a:masterClrMapping/>
  </p:clrMapOvr>
  <p:transition spd="slow"/>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zh-CN" altLang="en-US" kern="0" dirty="0">
                <a:latin typeface="微软雅黑" panose="020B0503020204020204" pitchFamily="34" charset="-122"/>
                <a:ea typeface="微软雅黑" panose="020B0503020204020204" pitchFamily="34" charset="-122"/>
              </a:rPr>
              <a:t>广告优化运营思路总结</a:t>
            </a:r>
          </a:p>
        </p:txBody>
      </p:sp>
      <p:sp>
        <p:nvSpPr>
          <p:cNvPr id="8" name="文本框 3">
            <a:extLst>
              <a:ext uri="{FF2B5EF4-FFF2-40B4-BE49-F238E27FC236}">
                <a16:creationId xmlns:a16="http://schemas.microsoft.com/office/drawing/2014/main" id="{2096AA0C-DF7D-4675-ADC5-457E27C92E66}"/>
              </a:ext>
            </a:extLst>
          </p:cNvPr>
          <p:cNvSpPr txBox="1">
            <a:spLocks noChangeArrowheads="1"/>
          </p:cNvSpPr>
          <p:nvPr/>
        </p:nvSpPr>
        <p:spPr bwMode="auto">
          <a:xfrm>
            <a:off x="208189" y="590529"/>
            <a:ext cx="11539521" cy="5936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marL="457200" indent="-457200">
              <a:lnSpc>
                <a:spcPct val="150000"/>
              </a:lnSpc>
              <a:spcBef>
                <a:spcPct val="0"/>
              </a:spcBef>
              <a:buFont typeface="+mj-lt"/>
              <a:buAutoNum type="arabicPeriod"/>
            </a:pPr>
            <a:r>
              <a:rPr lang="zh-CN" altLang="en-US" sz="2400" dirty="0">
                <a:latin typeface="微软雅黑" panose="020B0503020204020204" pitchFamily="34" charset="-122"/>
                <a:ea typeface="微软雅黑" panose="020B0503020204020204" pitchFamily="34" charset="-122"/>
              </a:rPr>
              <a:t>广告基本运营思路：漏斗模型</a:t>
            </a:r>
            <a:endParaRPr lang="en-US" altLang="zh-CN" sz="2400" dirty="0">
              <a:latin typeface="微软雅黑" panose="020B0503020204020204" pitchFamily="34" charset="-122"/>
              <a:ea typeface="微软雅黑" panose="020B0503020204020204" pitchFamily="34" charset="-122"/>
            </a:endParaRPr>
          </a:p>
          <a:p>
            <a:pPr marL="457200" indent="-457200">
              <a:lnSpc>
                <a:spcPct val="150000"/>
              </a:lnSpc>
              <a:spcBef>
                <a:spcPct val="0"/>
              </a:spcBef>
            </a:pPr>
            <a:r>
              <a:rPr lang="zh-CN" altLang="en-US" sz="2400" dirty="0">
                <a:latin typeface="微软雅黑" panose="020B0503020204020204" pitchFamily="34" charset="-122"/>
                <a:ea typeface="微软雅黑" panose="020B0503020204020204" pitchFamily="34" charset="-122"/>
              </a:rPr>
              <a:t>曝光→广告关键字</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广告预算</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单次点击出价（前期）</a:t>
            </a:r>
            <a:r>
              <a:rPr lang="en-US" altLang="zh-CN" sz="2400" dirty="0">
                <a:latin typeface="微软雅黑" panose="020B0503020204020204" pitchFamily="34" charset="-122"/>
                <a:ea typeface="微软雅黑" panose="020B0503020204020204" pitchFamily="34" charset="-122"/>
              </a:rPr>
              <a:t>listing</a:t>
            </a:r>
            <a:r>
              <a:rPr lang="zh-CN" altLang="en-US" sz="2400" dirty="0">
                <a:latin typeface="微软雅黑" panose="020B0503020204020204" pitchFamily="34" charset="-122"/>
                <a:ea typeface="微软雅黑" panose="020B0503020204020204" pitchFamily="34" charset="-122"/>
              </a:rPr>
              <a:t>权重</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店铺权重（后期）</a:t>
            </a:r>
            <a:endParaRPr lang="en-US" altLang="zh-CN" sz="2400" dirty="0">
              <a:latin typeface="微软雅黑" panose="020B0503020204020204" pitchFamily="34" charset="-122"/>
              <a:ea typeface="微软雅黑" panose="020B0503020204020204" pitchFamily="34" charset="-122"/>
            </a:endParaRPr>
          </a:p>
          <a:p>
            <a:pPr marL="457200" indent="-457200">
              <a:lnSpc>
                <a:spcPct val="150000"/>
              </a:lnSpc>
              <a:spcBef>
                <a:spcPct val="0"/>
              </a:spcBef>
            </a:pPr>
            <a:r>
              <a:rPr lang="zh-CN" altLang="en-US" sz="2400" dirty="0">
                <a:latin typeface="微软雅黑" panose="020B0503020204020204" pitchFamily="34" charset="-122"/>
                <a:ea typeface="微软雅黑" panose="020B0503020204020204" pitchFamily="34" charset="-122"/>
              </a:rPr>
              <a:t>点击率→曝光主图</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标题</a:t>
            </a:r>
            <a:r>
              <a:rPr lang="en-US" altLang="zh-CN" sz="2400" dirty="0">
                <a:latin typeface="微软雅黑" panose="020B0503020204020204" pitchFamily="34" charset="-122"/>
                <a:ea typeface="微软雅黑" panose="020B0503020204020204" pitchFamily="34" charset="-122"/>
              </a:rPr>
              <a:t>/review</a:t>
            </a:r>
            <a:r>
              <a:rPr lang="zh-CN" altLang="en-US" sz="2400" dirty="0">
                <a:latin typeface="微软雅黑" panose="020B0503020204020204" pitchFamily="34" charset="-122"/>
                <a:ea typeface="微软雅黑" panose="020B0503020204020204" pitchFamily="34" charset="-122"/>
              </a:rPr>
              <a:t>信息</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价格</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库存信息</a:t>
            </a:r>
            <a:endParaRPr lang="en-US" altLang="zh-CN" sz="2400" dirty="0">
              <a:latin typeface="微软雅黑" panose="020B0503020204020204" pitchFamily="34" charset="-122"/>
              <a:ea typeface="微软雅黑" panose="020B0503020204020204" pitchFamily="34" charset="-122"/>
            </a:endParaRPr>
          </a:p>
          <a:p>
            <a:pPr marL="457200" indent="-457200">
              <a:lnSpc>
                <a:spcPct val="150000"/>
              </a:lnSpc>
              <a:spcBef>
                <a:spcPct val="0"/>
              </a:spcBef>
            </a:pPr>
            <a:r>
              <a:rPr lang="zh-CN" altLang="en-US" sz="2400" dirty="0">
                <a:latin typeface="微软雅黑" panose="020B0503020204020204" pitchFamily="34" charset="-122"/>
                <a:ea typeface="微软雅黑" panose="020B0503020204020204" pitchFamily="34" charset="-122"/>
              </a:rPr>
              <a:t>转化率→</a:t>
            </a:r>
            <a:r>
              <a:rPr lang="en-US" altLang="zh-CN" sz="2400" dirty="0">
                <a:latin typeface="微软雅黑" panose="020B0503020204020204" pitchFamily="34" charset="-122"/>
                <a:ea typeface="微软雅黑" panose="020B0503020204020204" pitchFamily="34" charset="-122"/>
              </a:rPr>
              <a:t>Q&amp;A</a:t>
            </a:r>
            <a:r>
              <a:rPr lang="zh-CN" altLang="en-US" sz="2400" dirty="0">
                <a:latin typeface="微软雅黑" panose="020B0503020204020204" pitchFamily="34" charset="-122"/>
                <a:ea typeface="微软雅黑" panose="020B0503020204020204" pitchFamily="34" charset="-122"/>
              </a:rPr>
              <a:t>信息</a:t>
            </a:r>
            <a:r>
              <a:rPr lang="en-US" altLang="zh-CN" sz="2400" dirty="0">
                <a:latin typeface="微软雅黑" panose="020B0503020204020204" pitchFamily="34" charset="-122"/>
                <a:ea typeface="微软雅黑" panose="020B0503020204020204" pitchFamily="34" charset="-122"/>
              </a:rPr>
              <a:t>/review</a:t>
            </a:r>
            <a:r>
              <a:rPr lang="zh-CN" altLang="en-US" sz="2400" dirty="0">
                <a:latin typeface="微软雅黑" panose="020B0503020204020204" pitchFamily="34" charset="-122"/>
                <a:ea typeface="微软雅黑" panose="020B0503020204020204" pitchFamily="34" charset="-122"/>
              </a:rPr>
              <a:t>信息</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购物车</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变体</a:t>
            </a:r>
            <a:r>
              <a:rPr lang="en-US" altLang="zh-CN" sz="2400" dirty="0">
                <a:latin typeface="微软雅黑" panose="020B0503020204020204" pitchFamily="34" charset="-122"/>
                <a:ea typeface="微软雅黑" panose="020B0503020204020204" pitchFamily="34" charset="-122"/>
              </a:rPr>
              <a:t>/A+</a:t>
            </a:r>
            <a:r>
              <a:rPr lang="zh-CN" altLang="en-US" sz="2400" dirty="0">
                <a:latin typeface="微软雅黑" panose="020B0503020204020204" pitchFamily="34" charset="-122"/>
                <a:ea typeface="微软雅黑" panose="020B0503020204020204" pitchFamily="34" charset="-122"/>
              </a:rPr>
              <a:t>广告</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价格</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五点描述</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副图</a:t>
            </a:r>
            <a:r>
              <a:rPr lang="en-US" altLang="zh-CN" sz="2400" dirty="0">
                <a:latin typeface="微软雅黑" panose="020B0503020204020204" pitchFamily="34" charset="-122"/>
                <a:ea typeface="微软雅黑" panose="020B0503020204020204" pitchFamily="34" charset="-122"/>
              </a:rPr>
              <a:t>……</a:t>
            </a:r>
          </a:p>
          <a:p>
            <a:pPr marL="457200" indent="-457200">
              <a:lnSpc>
                <a:spcPct val="200000"/>
              </a:lnSpc>
              <a:spcBef>
                <a:spcPct val="0"/>
              </a:spcBef>
              <a:buFont typeface="+mj-lt"/>
              <a:buAutoNum type="arabicPeriod" startAt="2"/>
            </a:pPr>
            <a:r>
              <a:rPr lang="zh-CN" altLang="en-US" sz="2400" dirty="0">
                <a:latin typeface="微软雅黑" panose="020B0503020204020204" pitchFamily="34" charset="-122"/>
                <a:ea typeface="微软雅黑" panose="020B0503020204020204" pitchFamily="34" charset="-122"/>
              </a:rPr>
              <a:t>单次点击出价优化：</a:t>
            </a:r>
            <a:endParaRPr lang="en-US" altLang="zh-CN" sz="2400" dirty="0">
              <a:latin typeface="微软雅黑" panose="020B0503020204020204" pitchFamily="34" charset="-122"/>
              <a:ea typeface="微软雅黑" panose="020B0503020204020204" pitchFamily="34" charset="-122"/>
            </a:endParaRPr>
          </a:p>
          <a:p>
            <a:pPr marL="457200" indent="-457200">
              <a:lnSpc>
                <a:spcPct val="150000"/>
              </a:lnSpc>
              <a:spcBef>
                <a:spcPct val="0"/>
              </a:spcBef>
            </a:pPr>
            <a:r>
              <a:rPr lang="zh-CN" altLang="en-US" sz="2400" dirty="0">
                <a:latin typeface="微软雅黑" panose="020B0503020204020204" pitchFamily="34" charset="-122"/>
                <a:ea typeface="微软雅黑" panose="020B0503020204020204" pitchFamily="34" charset="-122"/>
              </a:rPr>
              <a:t>计算单日</a:t>
            </a:r>
            <a:r>
              <a:rPr lang="en-US" altLang="zh-CN" sz="2400" dirty="0">
                <a:latin typeface="微软雅黑" panose="020B0503020204020204" pitchFamily="34" charset="-122"/>
                <a:ea typeface="微软雅黑" panose="020B0503020204020204" pitchFamily="34" charset="-122"/>
              </a:rPr>
              <a:t>24</a:t>
            </a:r>
            <a:r>
              <a:rPr lang="zh-CN" altLang="en-US" sz="2400" dirty="0">
                <a:latin typeface="微软雅黑" panose="020B0503020204020204" pitchFamily="34" charset="-122"/>
                <a:ea typeface="微软雅黑" panose="020B0503020204020204" pitchFamily="34" charset="-122"/>
              </a:rPr>
              <a:t>小时</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固定时间段的广告支出与订单量</a:t>
            </a:r>
            <a:endParaRPr lang="en-US" altLang="zh-CN" sz="2400" dirty="0">
              <a:latin typeface="微软雅黑" panose="020B0503020204020204" pitchFamily="34" charset="-122"/>
              <a:ea typeface="微软雅黑" panose="020B0503020204020204" pitchFamily="34" charset="-122"/>
            </a:endParaRPr>
          </a:p>
          <a:p>
            <a:pPr marL="457200" indent="-457200">
              <a:lnSpc>
                <a:spcPct val="150000"/>
              </a:lnSpc>
              <a:spcBef>
                <a:spcPct val="0"/>
              </a:spcBef>
            </a:pPr>
            <a:r>
              <a:rPr lang="zh-CN" altLang="en-US" sz="2400" dirty="0">
                <a:latin typeface="微软雅黑" panose="020B0503020204020204" pitchFamily="34" charset="-122"/>
                <a:ea typeface="微软雅黑" panose="020B0503020204020204" pitchFamily="34" charset="-122"/>
              </a:rPr>
              <a:t>计算平均单个订单的广告支出，将平均支出较高的时间段降低单次点击出价</a:t>
            </a:r>
            <a:endParaRPr lang="en-US" altLang="zh-CN" sz="2400" dirty="0">
              <a:latin typeface="微软雅黑" panose="020B0503020204020204" pitchFamily="34" charset="-122"/>
              <a:ea typeface="微软雅黑" panose="020B0503020204020204" pitchFamily="34" charset="-122"/>
            </a:endParaRPr>
          </a:p>
          <a:p>
            <a:pPr marL="457200" indent="-457200">
              <a:lnSpc>
                <a:spcPct val="200000"/>
              </a:lnSpc>
              <a:spcBef>
                <a:spcPct val="0"/>
              </a:spcBef>
              <a:buFont typeface="+mj-lt"/>
              <a:buAutoNum type="arabicPeriod" startAt="3"/>
            </a:pPr>
            <a:r>
              <a:rPr lang="zh-CN" altLang="en-US" sz="2400" dirty="0">
                <a:latin typeface="微软雅黑" panose="020B0503020204020204" pitchFamily="34" charset="-122"/>
                <a:ea typeface="微软雅黑" panose="020B0503020204020204" pitchFamily="34" charset="-122"/>
              </a:rPr>
              <a:t>多广告组的象限分析法：</a:t>
            </a:r>
            <a:endParaRPr lang="en-US" altLang="zh-CN" sz="2400" dirty="0">
              <a:latin typeface="微软雅黑" panose="020B0503020204020204" pitchFamily="34" charset="-122"/>
              <a:ea typeface="微软雅黑" panose="020B0503020204020204" pitchFamily="34" charset="-122"/>
            </a:endParaRPr>
          </a:p>
          <a:p>
            <a:pPr marL="457200" indent="-457200">
              <a:lnSpc>
                <a:spcPct val="150000"/>
              </a:lnSpc>
              <a:spcBef>
                <a:spcPct val="0"/>
              </a:spcBef>
            </a:pPr>
            <a:r>
              <a:rPr lang="zh-CN" altLang="en-US" sz="2400" dirty="0">
                <a:latin typeface="微软雅黑" panose="020B0503020204020204" pitchFamily="34" charset="-122"/>
                <a:ea typeface="微软雅黑" panose="020B0503020204020204" pitchFamily="34" charset="-122"/>
              </a:rPr>
              <a:t>计算每个广告组的</a:t>
            </a:r>
            <a:r>
              <a:rPr lang="en-US" altLang="zh-CN" sz="2400" dirty="0">
                <a:latin typeface="微软雅黑" panose="020B0503020204020204" pitchFamily="34" charset="-122"/>
                <a:ea typeface="微软雅黑" panose="020B0503020204020204" pitchFamily="34" charset="-122"/>
              </a:rPr>
              <a:t>ROAS</a:t>
            </a:r>
            <a:r>
              <a:rPr lang="zh-CN" altLang="en-US" sz="2400" dirty="0">
                <a:latin typeface="微软雅黑" panose="020B0503020204020204" pitchFamily="34" charset="-122"/>
                <a:ea typeface="微软雅黑" panose="020B0503020204020204" pitchFamily="34" charset="-122"/>
              </a:rPr>
              <a:t>与单个订单成本（单个订单成本为</a:t>
            </a:r>
            <a:r>
              <a:rPr lang="zh-CN" altLang="en-US" sz="2400" dirty="0">
                <a:solidFill>
                  <a:srgbClr val="FF0000"/>
                </a:solidFill>
                <a:latin typeface="微软雅黑" panose="020B0503020204020204" pitchFamily="34" charset="-122"/>
                <a:ea typeface="微软雅黑" panose="020B0503020204020204" pitchFamily="34" charset="-122"/>
              </a:rPr>
              <a:t>总成本</a:t>
            </a:r>
            <a:r>
              <a:rPr lang="zh-CN" altLang="en-US" sz="2400" dirty="0">
                <a:latin typeface="微软雅黑" panose="020B0503020204020204" pitchFamily="34" charset="-122"/>
                <a:ea typeface="微软雅黑" panose="020B0503020204020204" pitchFamily="34" charset="-122"/>
              </a:rPr>
              <a:t>的均值）</a:t>
            </a:r>
            <a:endParaRPr lang="en-US" altLang="zh-CN" sz="2400" dirty="0">
              <a:latin typeface="微软雅黑" panose="020B0503020204020204" pitchFamily="34" charset="-122"/>
              <a:ea typeface="微软雅黑" panose="020B0503020204020204" pitchFamily="34" charset="-122"/>
            </a:endParaRPr>
          </a:p>
          <a:p>
            <a:pPr marL="457200" indent="-457200">
              <a:lnSpc>
                <a:spcPct val="150000"/>
              </a:lnSpc>
              <a:spcBef>
                <a:spcPct val="0"/>
              </a:spcBef>
            </a:pPr>
            <a:r>
              <a:rPr lang="zh-CN" altLang="en-US" sz="2400" dirty="0">
                <a:latin typeface="微软雅黑" panose="020B0503020204020204" pitchFamily="34" charset="-122"/>
                <a:ea typeface="微软雅黑" panose="020B0503020204020204" pitchFamily="34" charset="-122"/>
              </a:rPr>
              <a:t>绘制点状图，然后根据不同象限对不同的广告组进行不同的优化操作</a:t>
            </a:r>
            <a:endParaRPr lang="en-US" altLang="zh-CN" sz="24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637856587"/>
      </p:ext>
    </p:extLst>
  </p:cSld>
  <p:clrMapOvr>
    <a:masterClrMapping/>
  </p:clrMapOvr>
  <p:transition spd="slow"/>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4094143" y="2284936"/>
            <a:ext cx="4003711" cy="2288127"/>
          </a:xfrm>
          <a:prstGeom prst="rect">
            <a:avLst/>
          </a:prstGeom>
          <a:noFill/>
          <a:ln w="12700" cap="flat">
            <a:noFill/>
            <a:miter lim="400000"/>
          </a:ln>
        </p:spPr>
        <p:style>
          <a:lnRef idx="0">
            <a:scrgbClr r="0" g="0" b="0"/>
          </a:lnRef>
          <a:fillRef idx="0">
            <a:scrgbClr r="0" g="0" b="0"/>
          </a:fillRef>
          <a:effectRef idx="0">
            <a:scrgbClr r="0" g="0" b="0"/>
          </a:effectRef>
          <a:fontRef idx="none"/>
        </p:style>
        <p:txBody>
          <a:bodyPr spcFirstLastPara="1" wrap="square" lIns="35719" tIns="35719" rIns="35719" bIns="35719" spcCol="38100" anchor="ctr">
            <a:spAutoFit/>
          </a:bodyPr>
          <a:lstStyle/>
          <a:p>
            <a:pPr defTabSz="410845" fontAlgn="auto">
              <a:lnSpc>
                <a:spcPct val="150000"/>
              </a:lnSpc>
              <a:spcBef>
                <a:spcPts val="0"/>
              </a:spcBef>
              <a:spcAft>
                <a:spcPts val="0"/>
              </a:spcAft>
              <a:defRPr/>
            </a:pPr>
            <a:r>
              <a:rPr lang="en-US" altLang="zh-CN" sz="3200" dirty="0">
                <a:solidFill>
                  <a:srgbClr val="000000"/>
                </a:solidFill>
                <a:latin typeface="微软雅黑" panose="020B0503020204020204" pitchFamily="34" charset="-122"/>
                <a:ea typeface="微软雅黑" panose="020B0503020204020204" pitchFamily="34" charset="-122"/>
                <a:sym typeface="Helvetica Light"/>
              </a:rPr>
              <a:t>2.1 </a:t>
            </a:r>
            <a:r>
              <a:rPr lang="zh-CN" altLang="en-US" sz="3200" dirty="0">
                <a:solidFill>
                  <a:srgbClr val="000000"/>
                </a:solidFill>
                <a:latin typeface="微软雅黑" panose="020B0503020204020204" pitchFamily="34" charset="-122"/>
                <a:ea typeface="微软雅黑" panose="020B0503020204020204" pitchFamily="34" charset="-122"/>
                <a:sym typeface="Helvetica Light"/>
              </a:rPr>
              <a:t>仓储体系数据化</a:t>
            </a:r>
          </a:p>
          <a:p>
            <a:pPr defTabSz="410845" fontAlgn="auto">
              <a:lnSpc>
                <a:spcPct val="150000"/>
              </a:lnSpc>
              <a:spcBef>
                <a:spcPts val="0"/>
              </a:spcBef>
              <a:spcAft>
                <a:spcPts val="0"/>
              </a:spcAft>
              <a:defRPr/>
            </a:pPr>
            <a:r>
              <a:rPr lang="en-US" altLang="zh-CN" sz="3200" dirty="0">
                <a:solidFill>
                  <a:srgbClr val="000000"/>
                </a:solidFill>
                <a:latin typeface="微软雅黑" panose="020B0503020204020204" pitchFamily="34" charset="-122"/>
                <a:ea typeface="微软雅黑" panose="020B0503020204020204" pitchFamily="34" charset="-122"/>
                <a:sym typeface="Helvetica Light"/>
              </a:rPr>
              <a:t>2.2 </a:t>
            </a:r>
            <a:r>
              <a:rPr lang="zh-CN" altLang="en-US" sz="3200" dirty="0">
                <a:solidFill>
                  <a:srgbClr val="000000"/>
                </a:solidFill>
                <a:latin typeface="微软雅黑" panose="020B0503020204020204" pitchFamily="34" charset="-122"/>
                <a:ea typeface="微软雅黑" panose="020B0503020204020204" pitchFamily="34" charset="-122"/>
                <a:sym typeface="Helvetica Light"/>
              </a:rPr>
              <a:t>市场体系数据化</a:t>
            </a:r>
            <a:endParaRPr lang="en-US" altLang="zh-CN" sz="3200" dirty="0">
              <a:solidFill>
                <a:srgbClr val="000000"/>
              </a:solidFill>
              <a:latin typeface="微软雅黑" panose="020B0503020204020204" pitchFamily="34" charset="-122"/>
              <a:ea typeface="微软雅黑" panose="020B0503020204020204" pitchFamily="34" charset="-122"/>
              <a:sym typeface="Helvetica Light"/>
            </a:endParaRPr>
          </a:p>
          <a:p>
            <a:pPr defTabSz="410845" fontAlgn="auto">
              <a:lnSpc>
                <a:spcPct val="150000"/>
              </a:lnSpc>
              <a:spcBef>
                <a:spcPts val="0"/>
              </a:spcBef>
              <a:spcAft>
                <a:spcPts val="0"/>
              </a:spcAft>
              <a:defRPr/>
            </a:pPr>
            <a:r>
              <a:rPr lang="en-US" altLang="zh-CN" sz="3200" dirty="0">
                <a:solidFill>
                  <a:srgbClr val="000000"/>
                </a:solidFill>
                <a:latin typeface="微软雅黑" panose="020B0503020204020204" pitchFamily="34" charset="-122"/>
                <a:ea typeface="微软雅黑" panose="020B0503020204020204" pitchFamily="34" charset="-122"/>
                <a:sym typeface="Helvetica Light"/>
              </a:rPr>
              <a:t>2.3 </a:t>
            </a:r>
            <a:r>
              <a:rPr lang="zh-CN" altLang="en-US" sz="3200" dirty="0">
                <a:solidFill>
                  <a:srgbClr val="000000"/>
                </a:solidFill>
                <a:latin typeface="微软雅黑" panose="020B0503020204020204" pitchFamily="34" charset="-122"/>
                <a:ea typeface="微软雅黑" panose="020B0503020204020204" pitchFamily="34" charset="-122"/>
                <a:sym typeface="Helvetica Light"/>
              </a:rPr>
              <a:t>运营体系数据化</a:t>
            </a:r>
            <a:endParaRPr lang="en-US" altLang="zh-CN" sz="3200" dirty="0">
              <a:solidFill>
                <a:srgbClr val="000000"/>
              </a:solidFill>
              <a:latin typeface="微软雅黑" panose="020B0503020204020204" pitchFamily="34" charset="-122"/>
              <a:ea typeface="微软雅黑" panose="020B0503020204020204" pitchFamily="34" charset="-122"/>
              <a:sym typeface="Helvetica Light"/>
            </a:endParaRPr>
          </a:p>
        </p:txBody>
      </p:sp>
      <p:sp>
        <p:nvSpPr>
          <p:cNvPr id="2" name="标题 1"/>
          <p:cNvSpPr>
            <a:spLocks noGrp="1"/>
          </p:cNvSpPr>
          <p:nvPr>
            <p:ph type="title"/>
          </p:nvPr>
        </p:nvSpPr>
        <p:spPr>
          <a:xfrm>
            <a:off x="838199" y="287559"/>
            <a:ext cx="10515600" cy="315912"/>
          </a:xfrm>
        </p:spPr>
        <p:txBody>
          <a:bodyPr>
            <a:noAutofit/>
          </a:bodyPr>
          <a:lstStyle/>
          <a:p>
            <a:r>
              <a:rPr lang="zh-CN" altLang="en-US" kern="0" dirty="0">
                <a:latin typeface="微软雅黑" panose="020B0503020204020204" pitchFamily="34" charset="-122"/>
                <a:ea typeface="微软雅黑" panose="020B0503020204020204" pitchFamily="34" charset="-122"/>
              </a:rPr>
              <a:t>第二章  电商运营案例：如何利用数据分析的思路解决运营问题</a:t>
            </a:r>
            <a:endParaRPr lang="zh-CN" altLang="en-US" dirty="0"/>
          </a:p>
        </p:txBody>
      </p:sp>
    </p:spTree>
  </p:cSld>
  <p:clrMapOvr>
    <a:masterClrMapping/>
  </p:clrMapOvr>
  <p:transition spd="slow"/>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p:txBody>
          <a:bodyPr>
            <a:noAutofit/>
          </a:bodyPr>
          <a:lstStyle/>
          <a:p>
            <a:r>
              <a:rPr lang="en-US" altLang="zh-CN" kern="0" dirty="0">
                <a:latin typeface="微软雅黑" panose="020B0503020204020204" pitchFamily="34" charset="-122"/>
                <a:ea typeface="微软雅黑" panose="020B0503020204020204" pitchFamily="34" charset="-122"/>
              </a:rPr>
              <a:t>2.1 </a:t>
            </a:r>
            <a:r>
              <a:rPr lang="zh-CN" altLang="en-US" kern="0" dirty="0">
                <a:latin typeface="微软雅黑" panose="020B0503020204020204" pitchFamily="34" charset="-122"/>
                <a:ea typeface="微软雅黑" panose="020B0503020204020204" pitchFamily="34" charset="-122"/>
              </a:rPr>
              <a:t>仓储体系数据化</a:t>
            </a:r>
            <a:r>
              <a:rPr lang="en-US" altLang="zh-CN" kern="0" dirty="0">
                <a:latin typeface="微软雅黑" panose="020B0503020204020204" pitchFamily="34" charset="-122"/>
                <a:ea typeface="微软雅黑" panose="020B0503020204020204" pitchFamily="34" charset="-122"/>
              </a:rPr>
              <a:t>——</a:t>
            </a:r>
            <a:r>
              <a:rPr lang="zh-CN" altLang="en-US" kern="0" dirty="0">
                <a:latin typeface="微软雅黑" panose="020B0503020204020204" pitchFamily="34" charset="-122"/>
                <a:ea typeface="微软雅黑" panose="020B0503020204020204" pitchFamily="34" charset="-122"/>
              </a:rPr>
              <a:t>仓储备货的基础数据</a:t>
            </a:r>
            <a:endParaRPr lang="zh-CN" altLang="en-US" dirty="0"/>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863AAA55-58CF-49F0-966C-A3489DFB835B}"/>
                  </a:ext>
                </a:extLst>
              </p:cNvPr>
              <p:cNvSpPr txBox="1"/>
              <p:nvPr/>
            </p:nvSpPr>
            <p:spPr>
              <a:xfrm>
                <a:off x="2673171" y="1764537"/>
                <a:ext cx="6845657" cy="3328925"/>
              </a:xfrm>
              <a:prstGeom prst="rect">
                <a:avLst/>
              </a:prstGeom>
              <a:noFill/>
            </p:spPr>
            <p:txBody>
              <a:bodyPr wrap="none" rtlCol="0">
                <a:spAutoFit/>
              </a:bodyPr>
              <a:lstStyle/>
              <a:p>
                <a:pPr>
                  <a:lnSpc>
                    <a:spcPct val="150000"/>
                  </a:lnSpc>
                </a:pPr>
                <a:r>
                  <a:rPr lang="zh-CN" altLang="en-US" sz="3600" kern="0" dirty="0">
                    <a:solidFill>
                      <a:srgbClr val="494949"/>
                    </a:solidFill>
                    <a:latin typeface="等线" panose="02010600030101010101" pitchFamily="2" charset="-122"/>
                    <a:ea typeface="微软雅黑" panose="020B0503020204020204" pitchFamily="34" charset="-122"/>
                    <a:cs typeface="Helvetica" panose="020B0604020202020204" pitchFamily="34" charset="0"/>
                  </a:rPr>
                  <a:t>某一产品过去</a:t>
                </a:r>
                <a:r>
                  <a:rPr lang="en-US" altLang="zh-CN" sz="3600" kern="0" dirty="0">
                    <a:solidFill>
                      <a:srgbClr val="494949"/>
                    </a:solidFill>
                    <a:latin typeface="等线" panose="02010600030101010101" pitchFamily="2" charset="-122"/>
                    <a:ea typeface="微软雅黑" panose="020B0503020204020204" pitchFamily="34" charset="-122"/>
                    <a:cs typeface="Helvetica" panose="020B0604020202020204" pitchFamily="34" charset="0"/>
                  </a:rPr>
                  <a:t>7</a:t>
                </a:r>
                <a:r>
                  <a:rPr lang="zh-CN" altLang="en-US" sz="3600" kern="0" dirty="0">
                    <a:solidFill>
                      <a:srgbClr val="494949"/>
                    </a:solidFill>
                    <a:latin typeface="等线" panose="02010600030101010101" pitchFamily="2" charset="-122"/>
                    <a:ea typeface="微软雅黑" panose="020B0503020204020204" pitchFamily="34" charset="-122"/>
                    <a:cs typeface="Helvetica" panose="020B0604020202020204" pitchFamily="34" charset="0"/>
                  </a:rPr>
                  <a:t>天销售量</a:t>
                </a:r>
                <a:r>
                  <a:rPr lang="en-US" altLang="zh-CN" sz="3600" kern="0" dirty="0">
                    <a:solidFill>
                      <a:srgbClr val="494949"/>
                    </a:solidFill>
                    <a:latin typeface="等线" panose="02010600030101010101" pitchFamily="2" charset="-122"/>
                    <a:ea typeface="微软雅黑" panose="020B0503020204020204" pitchFamily="34" charset="-122"/>
                    <a:cs typeface="Helvetica" panose="020B0604020202020204" pitchFamily="34" charset="0"/>
                  </a:rPr>
                  <a:t>——</a:t>
                </a:r>
                <a14:m>
                  <m:oMath xmlns:m="http://schemas.openxmlformats.org/officeDocument/2006/math">
                    <m:sSub>
                      <m:sSubPr>
                        <m:ctrlPr>
                          <a:rPr lang="en-US" altLang="zh-CN" sz="3600" i="1" kern="0">
                            <a:solidFill>
                              <a:srgbClr val="494949"/>
                            </a:solidFill>
                            <a:latin typeface="Cambria Math" panose="02040503050406030204" pitchFamily="18" charset="0"/>
                            <a:ea typeface="微软雅黑" panose="020B0503020204020204" pitchFamily="34" charset="-122"/>
                            <a:cs typeface="Helvetica" panose="020B0604020202020204" pitchFamily="34" charset="0"/>
                          </a:rPr>
                        </m:ctrlPr>
                      </m:sSubPr>
                      <m:e>
                        <m:r>
                          <a:rPr lang="en-US" altLang="zh-CN" sz="3600" kern="0">
                            <a:solidFill>
                              <a:srgbClr val="494949"/>
                            </a:solidFill>
                            <a:latin typeface="Cambria Math" panose="02040503050406030204" pitchFamily="18" charset="0"/>
                            <a:ea typeface="微软雅黑" panose="020B0503020204020204" pitchFamily="34" charset="-122"/>
                            <a:cs typeface="Helvetica" panose="020B0604020202020204" pitchFamily="34" charset="0"/>
                          </a:rPr>
                          <m:t>𝑆</m:t>
                        </m:r>
                      </m:e>
                      <m:sub>
                        <m:r>
                          <a:rPr lang="en-US" altLang="zh-CN" sz="3600" kern="0">
                            <a:solidFill>
                              <a:srgbClr val="494949"/>
                            </a:solidFill>
                            <a:latin typeface="Cambria Math" panose="02040503050406030204" pitchFamily="18" charset="0"/>
                            <a:ea typeface="微软雅黑" panose="020B0503020204020204" pitchFamily="34" charset="-122"/>
                            <a:cs typeface="Helvetica" panose="020B0604020202020204" pitchFamily="34" charset="0"/>
                          </a:rPr>
                          <m:t>7</m:t>
                        </m:r>
                      </m:sub>
                    </m:sSub>
                  </m:oMath>
                </a14:m>
                <a:endParaRPr lang="en-US" altLang="zh-CN" sz="3600" kern="0" dirty="0">
                  <a:solidFill>
                    <a:srgbClr val="494949"/>
                  </a:solidFill>
                  <a:latin typeface="等线" panose="02010600030101010101" pitchFamily="2" charset="-122"/>
                  <a:ea typeface="微软雅黑" panose="020B0503020204020204" pitchFamily="34" charset="-122"/>
                  <a:cs typeface="Helvetica" panose="020B0604020202020204" pitchFamily="34" charset="0"/>
                </a:endParaRPr>
              </a:p>
              <a:p>
                <a:pPr>
                  <a:lnSpc>
                    <a:spcPct val="150000"/>
                  </a:lnSpc>
                </a:pPr>
                <a:r>
                  <a:rPr lang="zh-CN" altLang="en-US" sz="3600" kern="0" dirty="0">
                    <a:solidFill>
                      <a:srgbClr val="494949"/>
                    </a:solidFill>
                    <a:latin typeface="等线" panose="02010600030101010101" pitchFamily="2" charset="-122"/>
                    <a:ea typeface="微软雅黑" panose="020B0503020204020204" pitchFamily="34" charset="-122"/>
                    <a:cs typeface="Helvetica" panose="020B0604020202020204" pitchFamily="34" charset="0"/>
                  </a:rPr>
                  <a:t>某一产品过去</a:t>
                </a:r>
                <a:r>
                  <a:rPr lang="en-US" altLang="zh-CN" sz="3600" kern="0" dirty="0">
                    <a:solidFill>
                      <a:srgbClr val="494949"/>
                    </a:solidFill>
                    <a:latin typeface="等线" panose="02010600030101010101" pitchFamily="2" charset="-122"/>
                    <a:ea typeface="微软雅黑" panose="020B0503020204020204" pitchFamily="34" charset="-122"/>
                    <a:cs typeface="Helvetica" panose="020B0604020202020204" pitchFamily="34" charset="0"/>
                  </a:rPr>
                  <a:t>14</a:t>
                </a:r>
                <a:r>
                  <a:rPr lang="zh-CN" altLang="en-US" sz="3600" kern="0" dirty="0">
                    <a:solidFill>
                      <a:srgbClr val="494949"/>
                    </a:solidFill>
                    <a:latin typeface="等线" panose="02010600030101010101" pitchFamily="2" charset="-122"/>
                    <a:ea typeface="微软雅黑" panose="020B0503020204020204" pitchFamily="34" charset="-122"/>
                    <a:cs typeface="Helvetica" panose="020B0604020202020204" pitchFamily="34" charset="0"/>
                  </a:rPr>
                  <a:t>天销售量</a:t>
                </a:r>
                <a:r>
                  <a:rPr lang="en-US" altLang="zh-CN" sz="3600" kern="0" dirty="0">
                    <a:solidFill>
                      <a:srgbClr val="494949"/>
                    </a:solidFill>
                    <a:latin typeface="等线" panose="02010600030101010101" pitchFamily="2" charset="-122"/>
                    <a:ea typeface="微软雅黑" panose="020B0503020204020204" pitchFamily="34" charset="-122"/>
                    <a:cs typeface="Helvetica" panose="020B0604020202020204" pitchFamily="34" charset="0"/>
                  </a:rPr>
                  <a:t>——</a:t>
                </a:r>
                <a14:m>
                  <m:oMath xmlns:m="http://schemas.openxmlformats.org/officeDocument/2006/math">
                    <m:sSub>
                      <m:sSubPr>
                        <m:ctrlPr>
                          <a:rPr lang="en-US" altLang="zh-CN" sz="3600" i="1" kern="0">
                            <a:solidFill>
                              <a:srgbClr val="494949"/>
                            </a:solidFill>
                            <a:latin typeface="Cambria Math" panose="02040503050406030204" pitchFamily="18" charset="0"/>
                            <a:ea typeface="微软雅黑" panose="020B0503020204020204" pitchFamily="34" charset="-122"/>
                            <a:cs typeface="Helvetica" panose="020B0604020202020204" pitchFamily="34" charset="0"/>
                          </a:rPr>
                        </m:ctrlPr>
                      </m:sSubPr>
                      <m:e>
                        <m:r>
                          <a:rPr lang="en-US" altLang="zh-CN" sz="3600" kern="0">
                            <a:solidFill>
                              <a:srgbClr val="494949"/>
                            </a:solidFill>
                            <a:latin typeface="Cambria Math" panose="02040503050406030204" pitchFamily="18" charset="0"/>
                            <a:ea typeface="微软雅黑" panose="020B0503020204020204" pitchFamily="34" charset="-122"/>
                            <a:cs typeface="Helvetica" panose="020B0604020202020204" pitchFamily="34" charset="0"/>
                          </a:rPr>
                          <m:t>𝑆</m:t>
                        </m:r>
                      </m:e>
                      <m:sub>
                        <m:r>
                          <a:rPr lang="en-US" altLang="zh-CN" sz="3600" kern="0">
                            <a:solidFill>
                              <a:srgbClr val="494949"/>
                            </a:solidFill>
                            <a:latin typeface="Cambria Math" panose="02040503050406030204" pitchFamily="18" charset="0"/>
                            <a:ea typeface="微软雅黑" panose="020B0503020204020204" pitchFamily="34" charset="-122"/>
                            <a:cs typeface="Helvetica" panose="020B0604020202020204" pitchFamily="34" charset="0"/>
                          </a:rPr>
                          <m:t>14</m:t>
                        </m:r>
                      </m:sub>
                    </m:sSub>
                  </m:oMath>
                </a14:m>
                <a:endParaRPr lang="en-US" altLang="zh-CN" sz="3600" kern="0" dirty="0">
                  <a:solidFill>
                    <a:srgbClr val="494949"/>
                  </a:solidFill>
                  <a:latin typeface="等线" panose="02010600030101010101" pitchFamily="2" charset="-122"/>
                  <a:ea typeface="微软雅黑" panose="020B0503020204020204" pitchFamily="34" charset="-122"/>
                  <a:cs typeface="Helvetica" panose="020B0604020202020204" pitchFamily="34" charset="0"/>
                </a:endParaRPr>
              </a:p>
              <a:p>
                <a:pPr>
                  <a:lnSpc>
                    <a:spcPct val="150000"/>
                  </a:lnSpc>
                </a:pPr>
                <a:r>
                  <a:rPr lang="zh-CN" altLang="en-US" sz="3600" kern="0" dirty="0">
                    <a:solidFill>
                      <a:srgbClr val="494949"/>
                    </a:solidFill>
                    <a:latin typeface="等线" panose="02010600030101010101" pitchFamily="2" charset="-122"/>
                    <a:ea typeface="微软雅黑" panose="020B0503020204020204" pitchFamily="34" charset="-122"/>
                    <a:cs typeface="Helvetica" panose="020B0604020202020204" pitchFamily="34" charset="0"/>
                  </a:rPr>
                  <a:t>某一产品过去</a:t>
                </a:r>
                <a:r>
                  <a:rPr lang="en-US" altLang="zh-CN" sz="3600" kern="0" dirty="0">
                    <a:solidFill>
                      <a:srgbClr val="494949"/>
                    </a:solidFill>
                    <a:latin typeface="等线" panose="02010600030101010101" pitchFamily="2" charset="-122"/>
                    <a:ea typeface="微软雅黑" panose="020B0503020204020204" pitchFamily="34" charset="-122"/>
                    <a:cs typeface="Helvetica" panose="020B0604020202020204" pitchFamily="34" charset="0"/>
                  </a:rPr>
                  <a:t>30</a:t>
                </a:r>
                <a:r>
                  <a:rPr lang="zh-CN" altLang="en-US" sz="3600" kern="0" dirty="0">
                    <a:solidFill>
                      <a:srgbClr val="494949"/>
                    </a:solidFill>
                    <a:latin typeface="等线" panose="02010600030101010101" pitchFamily="2" charset="-122"/>
                    <a:ea typeface="微软雅黑" panose="020B0503020204020204" pitchFamily="34" charset="-122"/>
                    <a:cs typeface="Helvetica" panose="020B0604020202020204" pitchFamily="34" charset="0"/>
                  </a:rPr>
                  <a:t>天销售量</a:t>
                </a:r>
                <a:r>
                  <a:rPr lang="en-US" altLang="zh-CN" sz="3600" kern="0" dirty="0">
                    <a:solidFill>
                      <a:srgbClr val="494949"/>
                    </a:solidFill>
                    <a:latin typeface="等线" panose="02010600030101010101" pitchFamily="2" charset="-122"/>
                    <a:ea typeface="微软雅黑" panose="020B0503020204020204" pitchFamily="34" charset="-122"/>
                    <a:cs typeface="Helvetica" panose="020B0604020202020204" pitchFamily="34" charset="0"/>
                  </a:rPr>
                  <a:t>——</a:t>
                </a:r>
                <a14:m>
                  <m:oMath xmlns:m="http://schemas.openxmlformats.org/officeDocument/2006/math">
                    <m:sSub>
                      <m:sSubPr>
                        <m:ctrlPr>
                          <a:rPr lang="en-US" altLang="zh-CN" sz="3600" i="1" kern="0">
                            <a:solidFill>
                              <a:srgbClr val="494949"/>
                            </a:solidFill>
                            <a:latin typeface="Cambria Math" panose="02040503050406030204" pitchFamily="18" charset="0"/>
                            <a:ea typeface="微软雅黑" panose="020B0503020204020204" pitchFamily="34" charset="-122"/>
                            <a:cs typeface="Helvetica" panose="020B0604020202020204" pitchFamily="34" charset="0"/>
                          </a:rPr>
                        </m:ctrlPr>
                      </m:sSubPr>
                      <m:e>
                        <m:r>
                          <a:rPr lang="en-US" altLang="zh-CN" sz="3600" kern="0">
                            <a:solidFill>
                              <a:srgbClr val="494949"/>
                            </a:solidFill>
                            <a:latin typeface="Cambria Math" panose="02040503050406030204" pitchFamily="18" charset="0"/>
                            <a:ea typeface="微软雅黑" panose="020B0503020204020204" pitchFamily="34" charset="-122"/>
                            <a:cs typeface="Helvetica" panose="020B0604020202020204" pitchFamily="34" charset="0"/>
                          </a:rPr>
                          <m:t>𝑆</m:t>
                        </m:r>
                      </m:e>
                      <m:sub>
                        <m:r>
                          <a:rPr lang="en-US" altLang="zh-CN" sz="3600" kern="0">
                            <a:solidFill>
                              <a:srgbClr val="494949"/>
                            </a:solidFill>
                            <a:latin typeface="Cambria Math" panose="02040503050406030204" pitchFamily="18" charset="0"/>
                            <a:ea typeface="微软雅黑" panose="020B0503020204020204" pitchFamily="34" charset="-122"/>
                            <a:cs typeface="Helvetica" panose="020B0604020202020204" pitchFamily="34" charset="0"/>
                          </a:rPr>
                          <m:t>30</m:t>
                        </m:r>
                      </m:sub>
                    </m:sSub>
                  </m:oMath>
                </a14:m>
                <a:endParaRPr lang="en-US" altLang="zh-CN" sz="3600" kern="0" dirty="0">
                  <a:solidFill>
                    <a:srgbClr val="494949"/>
                  </a:solidFill>
                  <a:latin typeface="等线" panose="02010600030101010101" pitchFamily="2" charset="-122"/>
                  <a:ea typeface="微软雅黑" panose="020B0503020204020204" pitchFamily="34" charset="-122"/>
                  <a:cs typeface="Helvetica" panose="020B0604020202020204" pitchFamily="34" charset="0"/>
                </a:endParaRPr>
              </a:p>
              <a:p>
                <a:pPr>
                  <a:lnSpc>
                    <a:spcPct val="150000"/>
                  </a:lnSpc>
                </a:pPr>
                <a:r>
                  <a:rPr lang="zh-CN" altLang="en-US" sz="3600" kern="0" dirty="0">
                    <a:solidFill>
                      <a:srgbClr val="494949"/>
                    </a:solidFill>
                    <a:latin typeface="等线" panose="02010600030101010101" pitchFamily="2" charset="-122"/>
                    <a:ea typeface="微软雅黑" panose="020B0503020204020204" pitchFamily="34" charset="-122"/>
                    <a:cs typeface="Helvetica" panose="020B0604020202020204" pitchFamily="34" charset="0"/>
                  </a:rPr>
                  <a:t>某一产品未来</a:t>
                </a:r>
                <a:r>
                  <a:rPr lang="en-US" altLang="zh-CN" sz="3600" kern="0" dirty="0">
                    <a:solidFill>
                      <a:srgbClr val="494949"/>
                    </a:solidFill>
                    <a:latin typeface="等线" panose="02010600030101010101" pitchFamily="2" charset="-122"/>
                    <a:ea typeface="微软雅黑" panose="020B0503020204020204" pitchFamily="34" charset="-122"/>
                    <a:cs typeface="Helvetica" panose="020B0604020202020204" pitchFamily="34" charset="0"/>
                  </a:rPr>
                  <a:t>30</a:t>
                </a:r>
                <a:r>
                  <a:rPr lang="zh-CN" altLang="en-US" sz="3600" kern="0" dirty="0">
                    <a:solidFill>
                      <a:srgbClr val="494949"/>
                    </a:solidFill>
                    <a:latin typeface="等线" panose="02010600030101010101" pitchFamily="2" charset="-122"/>
                    <a:ea typeface="微软雅黑" panose="020B0503020204020204" pitchFamily="34" charset="-122"/>
                    <a:cs typeface="Helvetica" panose="020B0604020202020204" pitchFamily="34" charset="0"/>
                  </a:rPr>
                  <a:t>天备货量</a:t>
                </a:r>
                <a:r>
                  <a:rPr lang="en-US" altLang="zh-CN" sz="3600" kern="0" dirty="0">
                    <a:solidFill>
                      <a:srgbClr val="494949"/>
                    </a:solidFill>
                    <a:latin typeface="等线" panose="02010600030101010101" pitchFamily="2" charset="-122"/>
                    <a:ea typeface="微软雅黑" panose="020B0503020204020204" pitchFamily="34" charset="-122"/>
                    <a:cs typeface="Helvetica" panose="020B0604020202020204" pitchFamily="34" charset="0"/>
                  </a:rPr>
                  <a:t>——</a:t>
                </a:r>
                <a14:m>
                  <m:oMath xmlns:m="http://schemas.openxmlformats.org/officeDocument/2006/math">
                    <m:sSub>
                      <m:sSubPr>
                        <m:ctrlPr>
                          <a:rPr lang="en-US" altLang="zh-CN" sz="3600" i="1" kern="0">
                            <a:solidFill>
                              <a:srgbClr val="494949"/>
                            </a:solidFill>
                            <a:latin typeface="Cambria Math" panose="02040503050406030204" pitchFamily="18" charset="0"/>
                            <a:ea typeface="微软雅黑" panose="020B0503020204020204" pitchFamily="34" charset="-122"/>
                            <a:cs typeface="Helvetica" panose="020B0604020202020204" pitchFamily="34" charset="0"/>
                          </a:rPr>
                        </m:ctrlPr>
                      </m:sSubPr>
                      <m:e>
                        <m:r>
                          <a:rPr lang="en-US" altLang="zh-CN" sz="3600" kern="0">
                            <a:solidFill>
                              <a:srgbClr val="494949"/>
                            </a:solidFill>
                            <a:latin typeface="Cambria Math" panose="02040503050406030204" pitchFamily="18" charset="0"/>
                            <a:ea typeface="微软雅黑" panose="020B0503020204020204" pitchFamily="34" charset="-122"/>
                            <a:cs typeface="Helvetica" panose="020B0604020202020204" pitchFamily="34" charset="0"/>
                          </a:rPr>
                          <m:t>𝐼</m:t>
                        </m:r>
                      </m:e>
                      <m:sub>
                        <m:r>
                          <a:rPr lang="en-US" altLang="zh-CN" sz="3600" kern="0">
                            <a:solidFill>
                              <a:srgbClr val="494949"/>
                            </a:solidFill>
                            <a:latin typeface="Cambria Math" panose="02040503050406030204" pitchFamily="18" charset="0"/>
                            <a:ea typeface="微软雅黑" panose="020B0503020204020204" pitchFamily="34" charset="-122"/>
                            <a:cs typeface="Helvetica" panose="020B0604020202020204" pitchFamily="34" charset="0"/>
                          </a:rPr>
                          <m:t>30</m:t>
                        </m:r>
                      </m:sub>
                    </m:sSub>
                  </m:oMath>
                </a14:m>
                <a:endParaRPr lang="zh-CN" altLang="en-US" sz="3600" kern="0" dirty="0">
                  <a:solidFill>
                    <a:srgbClr val="494949"/>
                  </a:solidFill>
                  <a:latin typeface="等线" panose="02010600030101010101" pitchFamily="2" charset="-122"/>
                  <a:ea typeface="微软雅黑" panose="020B0503020204020204" pitchFamily="34" charset="-122"/>
                  <a:cs typeface="Helvetica" panose="020B0604020202020204" pitchFamily="34" charset="0"/>
                </a:endParaRPr>
              </a:p>
            </p:txBody>
          </p:sp>
        </mc:Choice>
        <mc:Fallback xmlns="">
          <p:sp>
            <p:nvSpPr>
              <p:cNvPr id="5" name="文本框 4">
                <a:extLst>
                  <a:ext uri="{FF2B5EF4-FFF2-40B4-BE49-F238E27FC236}">
                    <a16:creationId xmlns:a16="http://schemas.microsoft.com/office/drawing/2014/main" id="{863AAA55-58CF-49F0-966C-A3489DFB835B}"/>
                  </a:ext>
                </a:extLst>
              </p:cNvPr>
              <p:cNvSpPr txBox="1">
                <a:spLocks noRot="1" noChangeAspect="1" noMove="1" noResize="1" noEditPoints="1" noAdjustHandles="1" noChangeArrowheads="1" noChangeShapeType="1" noTextEdit="1"/>
              </p:cNvSpPr>
              <p:nvPr/>
            </p:nvSpPr>
            <p:spPr>
              <a:xfrm>
                <a:off x="2673171" y="1764537"/>
                <a:ext cx="6845657" cy="3328925"/>
              </a:xfrm>
              <a:prstGeom prst="rect">
                <a:avLst/>
              </a:prstGeom>
              <a:blipFill>
                <a:blip r:embed="rId2"/>
                <a:stretch>
                  <a:fillRect l="-2763" b="-585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3128692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p:txBody>
          <a:bodyPr>
            <a:noAutofit/>
          </a:bodyPr>
          <a:lstStyle/>
          <a:p>
            <a:r>
              <a:rPr lang="en-US" altLang="zh-CN" kern="0" dirty="0">
                <a:latin typeface="微软雅黑" panose="020B0503020204020204" pitchFamily="34" charset="-122"/>
                <a:ea typeface="微软雅黑" panose="020B0503020204020204" pitchFamily="34" charset="-122"/>
              </a:rPr>
              <a:t>2.1 </a:t>
            </a:r>
            <a:r>
              <a:rPr lang="zh-CN" altLang="en-US" kern="0" dirty="0">
                <a:latin typeface="微软雅黑" panose="020B0503020204020204" pitchFamily="34" charset="-122"/>
                <a:ea typeface="微软雅黑" panose="020B0503020204020204" pitchFamily="34" charset="-122"/>
              </a:rPr>
              <a:t>仓储体系数据化</a:t>
            </a:r>
            <a:r>
              <a:rPr lang="en-US" altLang="zh-CN" kern="0" dirty="0">
                <a:latin typeface="微软雅黑" panose="020B0503020204020204" pitchFamily="34" charset="-122"/>
                <a:ea typeface="微软雅黑" panose="020B0503020204020204" pitchFamily="34" charset="-122"/>
              </a:rPr>
              <a:t>——</a:t>
            </a:r>
            <a:r>
              <a:rPr lang="zh-CN" altLang="en-US" kern="0" dirty="0">
                <a:latin typeface="微软雅黑" panose="020B0503020204020204" pitchFamily="34" charset="-122"/>
                <a:ea typeface="微软雅黑" panose="020B0503020204020204" pitchFamily="34" charset="-122"/>
              </a:rPr>
              <a:t>简易计算法</a:t>
            </a:r>
            <a:endParaRPr lang="zh-CN" altLang="en-US" dirty="0"/>
          </a:p>
        </p:txBody>
      </p:sp>
      <p:pic>
        <p:nvPicPr>
          <p:cNvPr id="5" name="图片 1">
            <a:extLst>
              <a:ext uri="{FF2B5EF4-FFF2-40B4-BE49-F238E27FC236}">
                <a16:creationId xmlns:a16="http://schemas.microsoft.com/office/drawing/2014/main" id="{074A16F9-C1BF-4D9B-ACC3-406E47ED70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39669" y="501862"/>
            <a:ext cx="2312662" cy="1138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文本框 5">
            <a:extLst>
              <a:ext uri="{FF2B5EF4-FFF2-40B4-BE49-F238E27FC236}">
                <a16:creationId xmlns:a16="http://schemas.microsoft.com/office/drawing/2014/main" id="{2E48AB3F-369D-4689-AD03-0AF03110EE1A}"/>
              </a:ext>
            </a:extLst>
          </p:cNvPr>
          <p:cNvSpPr txBox="1"/>
          <p:nvPr/>
        </p:nvSpPr>
        <p:spPr>
          <a:xfrm>
            <a:off x="1068160" y="1640115"/>
            <a:ext cx="10055679" cy="4548746"/>
          </a:xfrm>
          <a:prstGeom prst="rect">
            <a:avLst/>
          </a:prstGeom>
          <a:noFill/>
        </p:spPr>
        <p:txBody>
          <a:bodyPr wrap="square">
            <a:spAutoFit/>
          </a:bodyPr>
          <a:lstStyle/>
          <a:p>
            <a:pPr>
              <a:lnSpc>
                <a:spcPct val="150000"/>
              </a:lnSpc>
              <a:defRPr/>
            </a:pPr>
            <a:r>
              <a:rPr lang="zh-CN" altLang="zh-CN" sz="2800" kern="0" dirty="0">
                <a:solidFill>
                  <a:srgbClr val="494949"/>
                </a:solidFill>
                <a:latin typeface="等线" panose="02010600030101010101" pitchFamily="2" charset="-122"/>
                <a:ea typeface="微软雅黑" panose="020B0503020204020204" pitchFamily="34" charset="-122"/>
                <a:cs typeface="Helvetica" panose="020B0604020202020204" pitchFamily="34" charset="0"/>
              </a:rPr>
              <a:t>使用方法：</a:t>
            </a:r>
          </a:p>
          <a:p>
            <a:pPr>
              <a:lnSpc>
                <a:spcPct val="150000"/>
              </a:lnSpc>
              <a:defRPr/>
            </a:pPr>
            <a:r>
              <a:rPr lang="zh-CN" altLang="zh-CN" sz="2800" kern="0" dirty="0">
                <a:solidFill>
                  <a:srgbClr val="494949"/>
                </a:solidFill>
                <a:latin typeface="等线" panose="02010600030101010101" pitchFamily="2" charset="-122"/>
                <a:ea typeface="微软雅黑" panose="020B0503020204020204" pitchFamily="34" charset="-122"/>
                <a:cs typeface="Helvetica" panose="020B0604020202020204" pitchFamily="34" charset="0"/>
              </a:rPr>
              <a:t>直接将产品</a:t>
            </a:r>
            <a:r>
              <a:rPr lang="zh-CN" altLang="en-US" sz="2800" kern="0" dirty="0">
                <a:solidFill>
                  <a:srgbClr val="494949"/>
                </a:solidFill>
                <a:latin typeface="等线" panose="02010600030101010101" pitchFamily="2" charset="-122"/>
                <a:ea typeface="微软雅黑" panose="020B0503020204020204" pitchFamily="34" charset="-122"/>
                <a:cs typeface="Helvetica" panose="020B0604020202020204" pitchFamily="34" charset="0"/>
              </a:rPr>
              <a:t>过去</a:t>
            </a:r>
            <a:r>
              <a:rPr lang="en-US" altLang="zh-CN" sz="2800" kern="0" dirty="0">
                <a:solidFill>
                  <a:srgbClr val="494949"/>
                </a:solidFill>
                <a:latin typeface="等线" panose="02010600030101010101" pitchFamily="2" charset="-122"/>
                <a:ea typeface="微软雅黑" panose="020B0503020204020204" pitchFamily="34" charset="-122"/>
                <a:cs typeface="Helvetica" panose="020B0604020202020204" pitchFamily="34" charset="0"/>
              </a:rPr>
              <a:t>7</a:t>
            </a:r>
            <a:r>
              <a:rPr lang="zh-CN" altLang="zh-CN" sz="2800" kern="0" dirty="0">
                <a:solidFill>
                  <a:srgbClr val="494949"/>
                </a:solidFill>
                <a:latin typeface="等线" panose="02010600030101010101" pitchFamily="2" charset="-122"/>
                <a:ea typeface="微软雅黑" panose="020B0503020204020204" pitchFamily="34" charset="-122"/>
                <a:cs typeface="Helvetica" panose="020B0604020202020204" pitchFamily="34" charset="0"/>
              </a:rPr>
              <a:t>天销量乘以</a:t>
            </a:r>
            <a:r>
              <a:rPr lang="en-US" altLang="zh-CN" sz="2800" kern="0" dirty="0">
                <a:solidFill>
                  <a:srgbClr val="494949"/>
                </a:solidFill>
                <a:latin typeface="等线" panose="02010600030101010101" pitchFamily="2" charset="-122"/>
                <a:ea typeface="微软雅黑" panose="020B0503020204020204" pitchFamily="34" charset="-122"/>
                <a:cs typeface="Helvetica" panose="020B0604020202020204" pitchFamily="34" charset="0"/>
              </a:rPr>
              <a:t>4</a:t>
            </a:r>
            <a:r>
              <a:rPr lang="zh-CN" altLang="zh-CN" sz="2800" kern="0" dirty="0">
                <a:solidFill>
                  <a:srgbClr val="494949"/>
                </a:solidFill>
                <a:latin typeface="等线" panose="02010600030101010101" pitchFamily="2" charset="-122"/>
                <a:ea typeface="微软雅黑" panose="020B0503020204020204" pitchFamily="34" charset="-122"/>
                <a:cs typeface="Helvetica" panose="020B0604020202020204" pitchFamily="34" charset="0"/>
              </a:rPr>
              <a:t>即可，没有特别需要留意的地方。</a:t>
            </a:r>
          </a:p>
          <a:p>
            <a:pPr>
              <a:lnSpc>
                <a:spcPct val="150000"/>
              </a:lnSpc>
              <a:defRPr/>
            </a:pPr>
            <a:r>
              <a:rPr lang="zh-CN" altLang="zh-CN" sz="2800" kern="0" dirty="0">
                <a:solidFill>
                  <a:srgbClr val="494949"/>
                </a:solidFill>
                <a:latin typeface="等线" panose="02010600030101010101" pitchFamily="2" charset="-122"/>
                <a:ea typeface="微软雅黑" panose="020B0503020204020204" pitchFamily="34" charset="-122"/>
                <a:cs typeface="Helvetica" panose="020B0604020202020204" pitchFamily="34" charset="0"/>
              </a:rPr>
              <a:t>该方法评价：</a:t>
            </a:r>
          </a:p>
          <a:p>
            <a:pPr marL="285750" indent="-285750">
              <a:lnSpc>
                <a:spcPct val="150000"/>
              </a:lnSpc>
              <a:buFont typeface="Arial" panose="020B0604020202020204" pitchFamily="34" charset="0"/>
              <a:buChar char="•"/>
              <a:defRPr/>
            </a:pPr>
            <a:r>
              <a:rPr lang="zh-CN" altLang="zh-CN" sz="2800" kern="0" dirty="0">
                <a:solidFill>
                  <a:srgbClr val="494949"/>
                </a:solidFill>
                <a:latin typeface="等线" panose="02010600030101010101" pitchFamily="2" charset="-122"/>
                <a:ea typeface="微软雅黑" panose="020B0503020204020204" pitchFamily="34" charset="-122"/>
                <a:cs typeface="Helvetica" panose="020B0604020202020204" pitchFamily="34" charset="0"/>
              </a:rPr>
              <a:t>适用范围小</a:t>
            </a:r>
          </a:p>
          <a:p>
            <a:pPr marL="285750" indent="-285750">
              <a:lnSpc>
                <a:spcPct val="150000"/>
              </a:lnSpc>
              <a:buFont typeface="Arial" panose="020B0604020202020204" pitchFamily="34" charset="0"/>
              <a:buChar char="•"/>
              <a:defRPr/>
            </a:pPr>
            <a:r>
              <a:rPr lang="zh-CN" altLang="zh-CN" sz="2800" kern="0" dirty="0">
                <a:solidFill>
                  <a:srgbClr val="494949"/>
                </a:solidFill>
                <a:latin typeface="等线" panose="02010600030101010101" pitchFamily="2" charset="-122"/>
                <a:ea typeface="微软雅黑" panose="020B0503020204020204" pitchFamily="34" charset="-122"/>
                <a:cs typeface="Helvetica" panose="020B0604020202020204" pitchFamily="34" charset="0"/>
              </a:rPr>
              <a:t>计算误差大</a:t>
            </a:r>
          </a:p>
          <a:p>
            <a:pPr marL="285750" indent="-285750">
              <a:lnSpc>
                <a:spcPct val="150000"/>
              </a:lnSpc>
              <a:buFont typeface="Arial" panose="020B0604020202020204" pitchFamily="34" charset="0"/>
              <a:buChar char="•"/>
              <a:defRPr/>
            </a:pPr>
            <a:r>
              <a:rPr lang="zh-CN" altLang="zh-CN" sz="2800" kern="0" dirty="0">
                <a:solidFill>
                  <a:srgbClr val="494949"/>
                </a:solidFill>
                <a:latin typeface="等线" panose="02010600030101010101" pitchFamily="2" charset="-122"/>
                <a:ea typeface="微软雅黑" panose="020B0503020204020204" pitchFamily="34" charset="-122"/>
                <a:cs typeface="Helvetica" panose="020B0604020202020204" pitchFamily="34" charset="0"/>
              </a:rPr>
              <a:t>计算方便简单</a:t>
            </a:r>
          </a:p>
          <a:p>
            <a:pPr marL="285750" indent="-285750">
              <a:lnSpc>
                <a:spcPct val="150000"/>
              </a:lnSpc>
              <a:buFont typeface="Arial" panose="020B0604020202020204" pitchFamily="34" charset="0"/>
              <a:buChar char="•"/>
              <a:defRPr/>
            </a:pPr>
            <a:r>
              <a:rPr lang="zh-CN" altLang="zh-CN" sz="2800" kern="0" dirty="0">
                <a:solidFill>
                  <a:srgbClr val="494949"/>
                </a:solidFill>
                <a:latin typeface="等线" panose="02010600030101010101" pitchFamily="2" charset="-122"/>
                <a:ea typeface="微软雅黑" panose="020B0503020204020204" pitchFamily="34" charset="-122"/>
                <a:cs typeface="Helvetica" panose="020B0604020202020204" pitchFamily="34" charset="0"/>
              </a:rPr>
              <a:t>无法预测爆款与热销款销量，容易出现断货</a:t>
            </a:r>
          </a:p>
        </p:txBody>
      </p:sp>
    </p:spTree>
    <p:extLst>
      <p:ext uri="{BB962C8B-B14F-4D97-AF65-F5344CB8AC3E}">
        <p14:creationId xmlns:p14="http://schemas.microsoft.com/office/powerpoint/2010/main" val="18642459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p:txBody>
          <a:bodyPr>
            <a:noAutofit/>
          </a:bodyPr>
          <a:lstStyle/>
          <a:p>
            <a:r>
              <a:rPr lang="en-US" altLang="zh-CN" kern="0" dirty="0">
                <a:latin typeface="微软雅黑" panose="020B0503020204020204" pitchFamily="34" charset="-122"/>
                <a:ea typeface="微软雅黑" panose="020B0503020204020204" pitchFamily="34" charset="-122"/>
              </a:rPr>
              <a:t>2.1 </a:t>
            </a:r>
            <a:r>
              <a:rPr lang="zh-CN" altLang="en-US" kern="0" dirty="0">
                <a:latin typeface="微软雅黑" panose="020B0503020204020204" pitchFamily="34" charset="-122"/>
                <a:ea typeface="微软雅黑" panose="020B0503020204020204" pitchFamily="34" charset="-122"/>
              </a:rPr>
              <a:t>仓储体系数据化</a:t>
            </a:r>
            <a:r>
              <a:rPr lang="en-US" altLang="zh-CN" kern="0" dirty="0">
                <a:latin typeface="微软雅黑" panose="020B0503020204020204" pitchFamily="34" charset="-122"/>
                <a:ea typeface="微软雅黑" panose="020B0503020204020204" pitchFamily="34" charset="-122"/>
              </a:rPr>
              <a:t>——</a:t>
            </a:r>
            <a:r>
              <a:rPr lang="zh-CN" altLang="en-US" kern="0" dirty="0">
                <a:latin typeface="微软雅黑" panose="020B0503020204020204" pitchFamily="34" charset="-122"/>
                <a:ea typeface="微软雅黑" panose="020B0503020204020204" pitchFamily="34" charset="-122"/>
              </a:rPr>
              <a:t>权重计算法</a:t>
            </a:r>
            <a:endParaRPr lang="zh-CN" altLang="en-US" dirty="0"/>
          </a:p>
        </p:txBody>
      </p:sp>
      <p:sp>
        <p:nvSpPr>
          <p:cNvPr id="5" name="文本框 2">
            <a:extLst>
              <a:ext uri="{FF2B5EF4-FFF2-40B4-BE49-F238E27FC236}">
                <a16:creationId xmlns:a16="http://schemas.microsoft.com/office/drawing/2014/main" id="{2FD06ED8-D602-447E-A18A-12AB66FCB28E}"/>
              </a:ext>
            </a:extLst>
          </p:cNvPr>
          <p:cNvSpPr txBox="1">
            <a:spLocks noChangeArrowheads="1"/>
          </p:cNvSpPr>
          <p:nvPr/>
        </p:nvSpPr>
        <p:spPr bwMode="auto">
          <a:xfrm>
            <a:off x="157956" y="858707"/>
            <a:ext cx="11876087" cy="55760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nSpc>
                <a:spcPct val="150000"/>
              </a:lnSpc>
            </a:pPr>
            <a:r>
              <a:rPr lang="zh-CN" altLang="en-US" sz="2400" kern="0" dirty="0">
                <a:solidFill>
                  <a:srgbClr val="494949"/>
                </a:solidFill>
                <a:latin typeface="微软雅黑" panose="020B0503020204020204" pitchFamily="34" charset="-122"/>
                <a:ea typeface="微软雅黑" panose="020B0503020204020204" pitchFamily="34" charset="-122"/>
                <a:cs typeface="Helvetica" panose="020B0604020202020204" pitchFamily="34" charset="0"/>
              </a:rPr>
              <a:t>权重分别为</a:t>
            </a:r>
            <a:r>
              <a:rPr lang="en-US" altLang="zh-CN" sz="2400" kern="0" dirty="0">
                <a:solidFill>
                  <a:srgbClr val="494949"/>
                </a:solidFill>
                <a:latin typeface="微软雅黑" panose="020B0503020204020204" pitchFamily="34" charset="-122"/>
                <a:ea typeface="微软雅黑" panose="020B0503020204020204" pitchFamily="34" charset="-122"/>
                <a:cs typeface="Helvetica" panose="020B0604020202020204" pitchFamily="34" charset="0"/>
              </a:rPr>
              <a:t>100%</a:t>
            </a:r>
            <a:r>
              <a:rPr lang="zh-CN" altLang="en-US" sz="2400" kern="0" dirty="0">
                <a:solidFill>
                  <a:srgbClr val="494949"/>
                </a:solidFill>
                <a:latin typeface="微软雅黑" panose="020B0503020204020204" pitchFamily="34" charset="-122"/>
                <a:ea typeface="微软雅黑" panose="020B0503020204020204" pitchFamily="34" charset="-122"/>
                <a:cs typeface="Helvetica" panose="020B0604020202020204" pitchFamily="34" charset="0"/>
              </a:rPr>
              <a:t>，</a:t>
            </a:r>
            <a:r>
              <a:rPr lang="en-US" altLang="zh-CN" sz="2400" kern="0" dirty="0">
                <a:solidFill>
                  <a:srgbClr val="494949"/>
                </a:solidFill>
                <a:latin typeface="微软雅黑" panose="020B0503020204020204" pitchFamily="34" charset="-122"/>
                <a:ea typeface="微软雅黑" panose="020B0503020204020204" pitchFamily="34" charset="-122"/>
                <a:cs typeface="Helvetica" panose="020B0604020202020204" pitchFamily="34" charset="0"/>
              </a:rPr>
              <a:t>50%</a:t>
            </a:r>
            <a:r>
              <a:rPr lang="zh-CN" altLang="en-US" sz="2400" kern="0" dirty="0">
                <a:solidFill>
                  <a:srgbClr val="494949"/>
                </a:solidFill>
                <a:latin typeface="微软雅黑" panose="020B0503020204020204" pitchFamily="34" charset="-122"/>
                <a:ea typeface="微软雅黑" panose="020B0503020204020204" pitchFamily="34" charset="-122"/>
                <a:cs typeface="Helvetica" panose="020B0604020202020204" pitchFamily="34" charset="0"/>
              </a:rPr>
              <a:t>，</a:t>
            </a:r>
            <a:r>
              <a:rPr lang="en-US" altLang="zh-CN" sz="2400" kern="0" dirty="0">
                <a:solidFill>
                  <a:srgbClr val="494949"/>
                </a:solidFill>
                <a:latin typeface="微软雅黑" panose="020B0503020204020204" pitchFamily="34" charset="-122"/>
                <a:ea typeface="微软雅黑" panose="020B0503020204020204" pitchFamily="34" charset="-122"/>
                <a:cs typeface="Helvetica" panose="020B0604020202020204" pitchFamily="34" charset="0"/>
              </a:rPr>
              <a:t>50%</a:t>
            </a:r>
            <a:r>
              <a:rPr lang="zh-CN" altLang="en-US" sz="2400" kern="0" dirty="0">
                <a:solidFill>
                  <a:srgbClr val="494949"/>
                </a:solidFill>
                <a:latin typeface="微软雅黑" panose="020B0503020204020204" pitchFamily="34" charset="-122"/>
                <a:ea typeface="微软雅黑" panose="020B0503020204020204" pitchFamily="34" charset="-122"/>
                <a:cs typeface="Helvetica" panose="020B0604020202020204" pitchFamily="34" charset="0"/>
              </a:rPr>
              <a:t>的计算公式（产品已经进入稳定期，销量处于小幅度波动阶段时可以使用该计算公式）：</a:t>
            </a:r>
          </a:p>
          <a:p>
            <a:pPr>
              <a:lnSpc>
                <a:spcPct val="150000"/>
              </a:lnSpc>
            </a:pPr>
            <a:r>
              <a:rPr lang="zh-CN" altLang="en-US" sz="2400" kern="0" dirty="0">
                <a:solidFill>
                  <a:srgbClr val="494949"/>
                </a:solidFill>
                <a:latin typeface="微软雅黑" panose="020B0503020204020204" pitchFamily="34" charset="-122"/>
                <a:ea typeface="微软雅黑" panose="020B0503020204020204" pitchFamily="34" charset="-122"/>
                <a:cs typeface="Helvetica" panose="020B0604020202020204" pitchFamily="34" charset="0"/>
              </a:rPr>
              <a:t> </a:t>
            </a:r>
          </a:p>
          <a:p>
            <a:pPr>
              <a:lnSpc>
                <a:spcPct val="150000"/>
              </a:lnSpc>
            </a:pPr>
            <a:r>
              <a:rPr lang="zh-CN" altLang="en-US" sz="2400" kern="0" dirty="0">
                <a:solidFill>
                  <a:srgbClr val="494949"/>
                </a:solidFill>
                <a:latin typeface="微软雅黑" panose="020B0503020204020204" pitchFamily="34" charset="-122"/>
                <a:ea typeface="微软雅黑" panose="020B0503020204020204" pitchFamily="34" charset="-122"/>
                <a:cs typeface="Helvetica" panose="020B0604020202020204" pitchFamily="34" charset="0"/>
              </a:rPr>
              <a:t>权重分别为</a:t>
            </a:r>
            <a:r>
              <a:rPr lang="en-US" altLang="zh-CN" sz="2400" kern="0" dirty="0">
                <a:solidFill>
                  <a:srgbClr val="494949"/>
                </a:solidFill>
                <a:latin typeface="微软雅黑" panose="020B0503020204020204" pitchFamily="34" charset="-122"/>
                <a:ea typeface="微软雅黑" panose="020B0503020204020204" pitchFamily="34" charset="-122"/>
                <a:cs typeface="Helvetica" panose="020B0604020202020204" pitchFamily="34" charset="0"/>
              </a:rPr>
              <a:t>0%</a:t>
            </a:r>
            <a:r>
              <a:rPr lang="zh-CN" altLang="en-US" sz="2400" kern="0" dirty="0">
                <a:solidFill>
                  <a:srgbClr val="494949"/>
                </a:solidFill>
                <a:latin typeface="微软雅黑" panose="020B0503020204020204" pitchFamily="34" charset="-122"/>
                <a:ea typeface="微软雅黑" panose="020B0503020204020204" pitchFamily="34" charset="-122"/>
                <a:cs typeface="Helvetica" panose="020B0604020202020204" pitchFamily="34" charset="0"/>
              </a:rPr>
              <a:t>，</a:t>
            </a:r>
            <a:r>
              <a:rPr lang="en-US" altLang="zh-CN" sz="2400" kern="0" dirty="0">
                <a:solidFill>
                  <a:srgbClr val="494949"/>
                </a:solidFill>
                <a:latin typeface="微软雅黑" panose="020B0503020204020204" pitchFamily="34" charset="-122"/>
                <a:ea typeface="微软雅黑" panose="020B0503020204020204" pitchFamily="34" charset="-122"/>
                <a:cs typeface="Helvetica" panose="020B0604020202020204" pitchFamily="34" charset="0"/>
              </a:rPr>
              <a:t>100%</a:t>
            </a:r>
            <a:r>
              <a:rPr lang="zh-CN" altLang="en-US" sz="2400" kern="0" dirty="0">
                <a:solidFill>
                  <a:srgbClr val="494949"/>
                </a:solidFill>
                <a:latin typeface="微软雅黑" panose="020B0503020204020204" pitchFamily="34" charset="-122"/>
                <a:ea typeface="微软雅黑" panose="020B0503020204020204" pitchFamily="34" charset="-122"/>
                <a:cs typeface="Helvetica" panose="020B0604020202020204" pitchFamily="34" charset="0"/>
              </a:rPr>
              <a:t>，</a:t>
            </a:r>
            <a:r>
              <a:rPr lang="en-US" altLang="zh-CN" sz="2400" kern="0" dirty="0">
                <a:solidFill>
                  <a:srgbClr val="494949"/>
                </a:solidFill>
                <a:latin typeface="微软雅黑" panose="020B0503020204020204" pitchFamily="34" charset="-122"/>
                <a:ea typeface="微软雅黑" panose="020B0503020204020204" pitchFamily="34" charset="-122"/>
                <a:cs typeface="Helvetica" panose="020B0604020202020204" pitchFamily="34" charset="0"/>
              </a:rPr>
              <a:t>50%</a:t>
            </a:r>
            <a:r>
              <a:rPr lang="zh-CN" altLang="en-US" sz="2400" kern="0" dirty="0">
                <a:solidFill>
                  <a:srgbClr val="494949"/>
                </a:solidFill>
                <a:latin typeface="微软雅黑" panose="020B0503020204020204" pitchFamily="34" charset="-122"/>
                <a:ea typeface="微软雅黑" panose="020B0503020204020204" pitchFamily="34" charset="-122"/>
                <a:cs typeface="Helvetica" panose="020B0604020202020204" pitchFamily="34" charset="0"/>
              </a:rPr>
              <a:t>的计算公式（近期一周因为意外情况，例如突然的缺货</a:t>
            </a:r>
            <a:r>
              <a:rPr lang="en-US" altLang="zh-CN" sz="2400" kern="0" dirty="0">
                <a:solidFill>
                  <a:srgbClr val="494949"/>
                </a:solidFill>
                <a:latin typeface="微软雅黑" panose="020B0503020204020204" pitchFamily="34" charset="-122"/>
                <a:ea typeface="微软雅黑" panose="020B0503020204020204" pitchFamily="34" charset="-122"/>
                <a:cs typeface="Helvetica" panose="020B0604020202020204" pitchFamily="34" charset="0"/>
              </a:rPr>
              <a:t>/</a:t>
            </a:r>
            <a:r>
              <a:rPr lang="zh-CN" altLang="en-US" sz="2400" kern="0" dirty="0">
                <a:solidFill>
                  <a:srgbClr val="494949"/>
                </a:solidFill>
                <a:latin typeface="微软雅黑" panose="020B0503020204020204" pitchFamily="34" charset="-122"/>
                <a:ea typeface="微软雅黑" panose="020B0503020204020204" pitchFamily="34" charset="-122"/>
                <a:cs typeface="Helvetica" panose="020B0604020202020204" pitchFamily="34" charset="0"/>
              </a:rPr>
              <a:t>停止营业等，导致短时间销量下滑时可以用该计算公式）：</a:t>
            </a:r>
          </a:p>
          <a:p>
            <a:pPr>
              <a:lnSpc>
                <a:spcPct val="150000"/>
              </a:lnSpc>
            </a:pPr>
            <a:r>
              <a:rPr lang="zh-CN" altLang="en-US" sz="2400" kern="0" dirty="0">
                <a:solidFill>
                  <a:srgbClr val="494949"/>
                </a:solidFill>
                <a:latin typeface="微软雅黑" panose="020B0503020204020204" pitchFamily="34" charset="-122"/>
                <a:ea typeface="微软雅黑" panose="020B0503020204020204" pitchFamily="34" charset="-122"/>
                <a:cs typeface="Helvetica" panose="020B0604020202020204" pitchFamily="34" charset="0"/>
              </a:rPr>
              <a:t> </a:t>
            </a:r>
          </a:p>
          <a:p>
            <a:pPr>
              <a:lnSpc>
                <a:spcPct val="150000"/>
              </a:lnSpc>
            </a:pPr>
            <a:r>
              <a:rPr lang="zh-CN" altLang="en-US" sz="2400" kern="0" dirty="0">
                <a:solidFill>
                  <a:srgbClr val="494949"/>
                </a:solidFill>
                <a:latin typeface="微软雅黑" panose="020B0503020204020204" pitchFamily="34" charset="-122"/>
                <a:ea typeface="微软雅黑" panose="020B0503020204020204" pitchFamily="34" charset="-122"/>
                <a:cs typeface="Helvetica" panose="020B0604020202020204" pitchFamily="34" charset="0"/>
              </a:rPr>
              <a:t>权重分别为</a:t>
            </a:r>
            <a:r>
              <a:rPr lang="en-US" altLang="zh-CN" sz="2400" kern="0" dirty="0">
                <a:solidFill>
                  <a:srgbClr val="494949"/>
                </a:solidFill>
                <a:latin typeface="微软雅黑" panose="020B0503020204020204" pitchFamily="34" charset="-122"/>
                <a:ea typeface="微软雅黑" panose="020B0503020204020204" pitchFamily="34" charset="-122"/>
                <a:cs typeface="Helvetica" panose="020B0604020202020204" pitchFamily="34" charset="0"/>
              </a:rPr>
              <a:t>100%</a:t>
            </a:r>
            <a:r>
              <a:rPr lang="zh-CN" altLang="en-US" sz="2400" kern="0" dirty="0">
                <a:solidFill>
                  <a:srgbClr val="494949"/>
                </a:solidFill>
                <a:latin typeface="微软雅黑" panose="020B0503020204020204" pitchFamily="34" charset="-122"/>
                <a:ea typeface="微软雅黑" panose="020B0503020204020204" pitchFamily="34" charset="-122"/>
                <a:cs typeface="Helvetica" panose="020B0604020202020204" pitchFamily="34" charset="0"/>
              </a:rPr>
              <a:t>，</a:t>
            </a:r>
            <a:r>
              <a:rPr lang="en-US" altLang="zh-CN" sz="2400" kern="0" dirty="0">
                <a:solidFill>
                  <a:srgbClr val="494949"/>
                </a:solidFill>
                <a:latin typeface="微软雅黑" panose="020B0503020204020204" pitchFamily="34" charset="-122"/>
                <a:ea typeface="微软雅黑" panose="020B0503020204020204" pitchFamily="34" charset="-122"/>
                <a:cs typeface="Helvetica" panose="020B0604020202020204" pitchFamily="34" charset="0"/>
              </a:rPr>
              <a:t>0%</a:t>
            </a:r>
            <a:r>
              <a:rPr lang="zh-CN" altLang="en-US" sz="2400" kern="0" dirty="0">
                <a:solidFill>
                  <a:srgbClr val="494949"/>
                </a:solidFill>
                <a:latin typeface="微软雅黑" panose="020B0503020204020204" pitchFamily="34" charset="-122"/>
                <a:ea typeface="微软雅黑" panose="020B0503020204020204" pitchFamily="34" charset="-122"/>
                <a:cs typeface="Helvetica" panose="020B0604020202020204" pitchFamily="34" charset="0"/>
              </a:rPr>
              <a:t>，</a:t>
            </a:r>
            <a:r>
              <a:rPr lang="en-US" altLang="zh-CN" sz="2400" kern="0" dirty="0">
                <a:solidFill>
                  <a:srgbClr val="494949"/>
                </a:solidFill>
                <a:latin typeface="微软雅黑" panose="020B0503020204020204" pitchFamily="34" charset="-122"/>
                <a:ea typeface="微软雅黑" panose="020B0503020204020204" pitchFamily="34" charset="-122"/>
                <a:cs typeface="Helvetica" panose="020B0604020202020204" pitchFamily="34" charset="0"/>
              </a:rPr>
              <a:t>75%</a:t>
            </a:r>
            <a:r>
              <a:rPr lang="zh-CN" altLang="en-US" sz="2400" kern="0" dirty="0">
                <a:solidFill>
                  <a:srgbClr val="494949"/>
                </a:solidFill>
                <a:latin typeface="微软雅黑" panose="020B0503020204020204" pitchFamily="34" charset="-122"/>
                <a:ea typeface="微软雅黑" panose="020B0503020204020204" pitchFamily="34" charset="-122"/>
                <a:cs typeface="Helvetica" panose="020B0604020202020204" pitchFamily="34" charset="0"/>
              </a:rPr>
              <a:t>的计算公式（过去一个月至过去半个月期间销量处于波动，直到近期一周销量才稳定时可以用该计算公式）：</a:t>
            </a:r>
          </a:p>
          <a:p>
            <a:pPr>
              <a:lnSpc>
                <a:spcPct val="150000"/>
              </a:lnSpc>
            </a:pPr>
            <a:r>
              <a:rPr lang="zh-CN" altLang="en-US" sz="2400" kern="0" dirty="0">
                <a:solidFill>
                  <a:srgbClr val="494949"/>
                </a:solidFill>
                <a:latin typeface="微软雅黑" panose="020B0503020204020204" pitchFamily="34" charset="-122"/>
                <a:ea typeface="微软雅黑" panose="020B0503020204020204" pitchFamily="34" charset="-122"/>
                <a:cs typeface="Helvetica" panose="020B0604020202020204" pitchFamily="34" charset="0"/>
              </a:rPr>
              <a:t> </a:t>
            </a:r>
          </a:p>
          <a:p>
            <a:pPr>
              <a:lnSpc>
                <a:spcPct val="150000"/>
              </a:lnSpc>
            </a:pPr>
            <a:r>
              <a:rPr lang="en-US" altLang="zh-CN" sz="2400" kern="0" dirty="0">
                <a:solidFill>
                  <a:srgbClr val="494949"/>
                </a:solidFill>
                <a:latin typeface="微软雅黑" panose="020B0503020204020204" pitchFamily="34" charset="-122"/>
                <a:ea typeface="微软雅黑" panose="020B0503020204020204" pitchFamily="34" charset="-122"/>
                <a:cs typeface="Helvetica" panose="020B0604020202020204" pitchFamily="34" charset="0"/>
              </a:rPr>
              <a:t>……</a:t>
            </a:r>
          </a:p>
        </p:txBody>
      </p:sp>
      <p:pic>
        <p:nvPicPr>
          <p:cNvPr id="6" name="图片 12">
            <a:extLst>
              <a:ext uri="{FF2B5EF4-FFF2-40B4-BE49-F238E27FC236}">
                <a16:creationId xmlns:a16="http://schemas.microsoft.com/office/drawing/2014/main" id="{ECD26546-FDF3-4F40-8774-3889D50238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02957" y="1571398"/>
            <a:ext cx="4865687"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图片 13">
            <a:extLst>
              <a:ext uri="{FF2B5EF4-FFF2-40B4-BE49-F238E27FC236}">
                <a16:creationId xmlns:a16="http://schemas.microsoft.com/office/drawing/2014/main" id="{73CB67C6-A618-4B11-BDB2-1480DFEBE6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32549" y="3232376"/>
            <a:ext cx="3414712" cy="828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图片 14">
            <a:extLst>
              <a:ext uri="{FF2B5EF4-FFF2-40B4-BE49-F238E27FC236}">
                <a16:creationId xmlns:a16="http://schemas.microsoft.com/office/drawing/2014/main" id="{73CEC8D4-7A48-45FC-AA87-0FBD2AD53A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37462" y="4967740"/>
            <a:ext cx="3414711" cy="833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594194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499199" y="1157627"/>
            <a:ext cx="2864195" cy="4734506"/>
          </a:xfrm>
          <a:prstGeom prst="rect">
            <a:avLst/>
          </a:prstGeom>
        </p:spPr>
      </p:pic>
      <p:pic>
        <p:nvPicPr>
          <p:cNvPr id="8" name="图片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46104" y="3524880"/>
            <a:ext cx="2054864" cy="2165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图片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69387" y="3589410"/>
            <a:ext cx="2095836" cy="2095836"/>
          </a:xfrm>
          <a:prstGeom prst="rect">
            <a:avLst/>
          </a:prstGeom>
        </p:spPr>
      </p:pic>
      <p:sp>
        <p:nvSpPr>
          <p:cNvPr id="20" name="文本框 2"/>
          <p:cNvSpPr txBox="1">
            <a:spLocks noChangeArrowheads="1"/>
          </p:cNvSpPr>
          <p:nvPr/>
        </p:nvSpPr>
        <p:spPr bwMode="auto">
          <a:xfrm>
            <a:off x="4046104" y="1349859"/>
            <a:ext cx="7371749" cy="1689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marL="342900" indent="-342900">
              <a:lnSpc>
                <a:spcPct val="150000"/>
              </a:lnSpc>
              <a:spcBef>
                <a:spcPct val="0"/>
              </a:spcBef>
            </a:pPr>
            <a:r>
              <a:rPr lang="zh-CN" altLang="en-US" sz="2400" dirty="0">
                <a:solidFill>
                  <a:schemeClr val="tx1">
                    <a:lumMod val="65000"/>
                    <a:lumOff val="35000"/>
                  </a:schemeClr>
                </a:solidFill>
                <a:latin typeface="微软雅黑" panose="020B0503020204020204" pitchFamily="34" charset="-122"/>
                <a:ea typeface="微软雅黑" panose="020B0503020204020204" pitchFamily="34" charset="-122"/>
              </a:rPr>
              <a:t>当当网电子商务领域书籍销量</a:t>
            </a:r>
            <a:r>
              <a:rPr lang="en-US" altLang="zh-CN" sz="2400" dirty="0">
                <a:solidFill>
                  <a:schemeClr val="tx1">
                    <a:lumMod val="65000"/>
                    <a:lumOff val="35000"/>
                  </a:schemeClr>
                </a:solidFill>
                <a:latin typeface="微软雅黑" panose="020B0503020204020204" pitchFamily="34" charset="-122"/>
                <a:ea typeface="微软雅黑" panose="020B0503020204020204" pitchFamily="34" charset="-122"/>
              </a:rPr>
              <a:t>Top10</a:t>
            </a:r>
            <a:r>
              <a:rPr lang="zh-CN" altLang="en-US" sz="2400" dirty="0">
                <a:solidFill>
                  <a:schemeClr val="tx1">
                    <a:lumMod val="65000"/>
                    <a:lumOff val="35000"/>
                  </a:schemeClr>
                </a:solidFill>
                <a:latin typeface="微软雅黑" panose="020B0503020204020204" pitchFamily="34" charset="-122"/>
                <a:ea typeface="微软雅黑" panose="020B0503020204020204" pitchFamily="34" charset="-122"/>
              </a:rPr>
              <a:t>作者</a:t>
            </a:r>
            <a:endParaRPr lang="en-US" altLang="zh-CN" sz="2400" dirty="0">
              <a:solidFill>
                <a:schemeClr val="tx1">
                  <a:lumMod val="65000"/>
                  <a:lumOff val="35000"/>
                </a:schemeClr>
              </a:solidFill>
              <a:latin typeface="微软雅黑" panose="020B0503020204020204" pitchFamily="34" charset="-122"/>
              <a:ea typeface="微软雅黑" panose="020B0503020204020204" pitchFamily="34" charset="-122"/>
            </a:endParaRPr>
          </a:p>
          <a:p>
            <a:pPr marL="342900" indent="-342900">
              <a:lnSpc>
                <a:spcPct val="150000"/>
              </a:lnSpc>
              <a:spcBef>
                <a:spcPct val="0"/>
              </a:spcBef>
            </a:pPr>
            <a:r>
              <a:rPr lang="zh-CN" altLang="en-US" sz="2400" dirty="0">
                <a:solidFill>
                  <a:schemeClr val="tx1">
                    <a:lumMod val="65000"/>
                    <a:lumOff val="35000"/>
                  </a:schemeClr>
                </a:solidFill>
                <a:latin typeface="微软雅黑" panose="020B0503020204020204" pitchFamily="34" charset="-122"/>
                <a:ea typeface="微软雅黑" panose="020B0503020204020204" pitchFamily="34" charset="-122"/>
              </a:rPr>
              <a:t>先后任职于</a:t>
            </a:r>
            <a:r>
              <a:rPr lang="en-US" altLang="zh-CN" sz="2400" dirty="0">
                <a:solidFill>
                  <a:schemeClr val="tx1">
                    <a:lumMod val="65000"/>
                    <a:lumOff val="35000"/>
                  </a:schemeClr>
                </a:solidFill>
                <a:latin typeface="微软雅黑" panose="020B0503020204020204" pitchFamily="34" charset="-122"/>
                <a:ea typeface="微软雅黑" panose="020B0503020204020204" pitchFamily="34" charset="-122"/>
              </a:rPr>
              <a:t>bilibili</a:t>
            </a:r>
            <a:r>
              <a:rPr lang="zh-CN" altLang="en-US" sz="2400" dirty="0">
                <a:solidFill>
                  <a:schemeClr val="tx1">
                    <a:lumMod val="65000"/>
                    <a:lumOff val="35000"/>
                  </a:schemeClr>
                </a:solidFill>
                <a:latin typeface="微软雅黑" panose="020B0503020204020204" pitchFamily="34" charset="-122"/>
                <a:ea typeface="微软雅黑" panose="020B0503020204020204" pitchFamily="34" charset="-122"/>
              </a:rPr>
              <a:t>、腾讯、亚马逊等互联网大厂</a:t>
            </a:r>
            <a:endParaRPr lang="en-US" altLang="zh-CN" sz="2400" dirty="0">
              <a:solidFill>
                <a:schemeClr val="tx1">
                  <a:lumMod val="65000"/>
                  <a:lumOff val="35000"/>
                </a:schemeClr>
              </a:solidFill>
              <a:latin typeface="微软雅黑" panose="020B0503020204020204" pitchFamily="34" charset="-122"/>
              <a:ea typeface="微软雅黑" panose="020B0503020204020204" pitchFamily="34" charset="-122"/>
            </a:endParaRPr>
          </a:p>
          <a:p>
            <a:pPr marL="342900" indent="-342900">
              <a:lnSpc>
                <a:spcPct val="150000"/>
              </a:lnSpc>
              <a:spcBef>
                <a:spcPct val="0"/>
              </a:spcBef>
            </a:pPr>
            <a:r>
              <a:rPr lang="zh-CN" altLang="en-US" sz="2400" dirty="0">
                <a:solidFill>
                  <a:schemeClr val="tx1">
                    <a:lumMod val="65000"/>
                    <a:lumOff val="35000"/>
                  </a:schemeClr>
                </a:solidFill>
                <a:latin typeface="微软雅黑" panose="020B0503020204020204" pitchFamily="34" charset="-122"/>
                <a:ea typeface="微软雅黑" panose="020B0503020204020204" pitchFamily="34" charset="-122"/>
              </a:rPr>
              <a:t>知乎、喜马拉雅</a:t>
            </a:r>
            <a:r>
              <a:rPr lang="en-US" altLang="zh-CN" sz="2400" dirty="0">
                <a:solidFill>
                  <a:schemeClr val="tx1">
                    <a:lumMod val="65000"/>
                    <a:lumOff val="35000"/>
                  </a:schemeClr>
                </a:solidFill>
                <a:latin typeface="微软雅黑" panose="020B0503020204020204" pitchFamily="34" charset="-122"/>
                <a:ea typeface="微软雅黑" panose="020B0503020204020204" pitchFamily="34" charset="-122"/>
              </a:rPr>
              <a:t>IP</a:t>
            </a:r>
            <a:r>
              <a:rPr lang="zh-CN" altLang="en-US" sz="2400" dirty="0">
                <a:solidFill>
                  <a:schemeClr val="tx1">
                    <a:lumMod val="65000"/>
                    <a:lumOff val="35000"/>
                  </a:schemeClr>
                </a:solidFill>
                <a:latin typeface="微软雅黑" panose="020B0503020204020204" pitchFamily="34" charset="-122"/>
                <a:ea typeface="微软雅黑" panose="020B0503020204020204" pitchFamily="34" charset="-122"/>
              </a:rPr>
              <a:t>：旭鹏</a:t>
            </a:r>
            <a:endParaRPr lang="en-US" altLang="zh-CN" sz="24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21" name="图片 20"/>
          <p:cNvPicPr>
            <a:picLocks noChangeAspect="1"/>
          </p:cNvPicPr>
          <p:nvPr/>
        </p:nvPicPr>
        <p:blipFill>
          <a:blip r:embed="rId6"/>
          <a:stretch>
            <a:fillRect/>
          </a:stretch>
        </p:blipFill>
        <p:spPr>
          <a:xfrm>
            <a:off x="9047933" y="3605730"/>
            <a:ext cx="2029302" cy="2095836"/>
          </a:xfrm>
          <a:prstGeom prst="rect">
            <a:avLst/>
          </a:prstGeom>
        </p:spPr>
      </p:pic>
      <p:sp>
        <p:nvSpPr>
          <p:cNvPr id="3" name="标题 2"/>
          <p:cNvSpPr>
            <a:spLocks noGrp="1"/>
          </p:cNvSpPr>
          <p:nvPr>
            <p:ph type="title"/>
          </p:nvPr>
        </p:nvSpPr>
        <p:spPr/>
        <p:txBody>
          <a:bodyPr>
            <a:noAutofit/>
          </a:bodyPr>
          <a:lstStyle/>
          <a:p>
            <a:r>
              <a:rPr lang="zh-CN" altLang="en-US" kern="0" dirty="0">
                <a:latin typeface="微软雅黑" panose="020B0503020204020204" pitchFamily="34" charset="-122"/>
                <a:ea typeface="微软雅黑" panose="020B0503020204020204" pitchFamily="34" charset="-122"/>
              </a:rPr>
              <a:t>自我介绍</a:t>
            </a:r>
            <a:endParaRPr lang="zh-CN" altLang="en-US" dirty="0"/>
          </a:p>
        </p:txBody>
      </p:sp>
    </p:spTree>
  </p:cSld>
  <p:clrMapOvr>
    <a:masterClrMapping/>
  </p:clrMapOvr>
  <p:transition spd="slow"/>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p:txBody>
          <a:bodyPr>
            <a:noAutofit/>
          </a:bodyPr>
          <a:lstStyle/>
          <a:p>
            <a:r>
              <a:rPr lang="en-US" altLang="zh-CN" kern="0" dirty="0">
                <a:latin typeface="微软雅黑" panose="020B0503020204020204" pitchFamily="34" charset="-122"/>
                <a:ea typeface="微软雅黑" panose="020B0503020204020204" pitchFamily="34" charset="-122"/>
              </a:rPr>
              <a:t>2.1 </a:t>
            </a:r>
            <a:r>
              <a:rPr lang="zh-CN" altLang="en-US" kern="0" dirty="0">
                <a:latin typeface="微软雅黑" panose="020B0503020204020204" pitchFamily="34" charset="-122"/>
                <a:ea typeface="微软雅黑" panose="020B0503020204020204" pitchFamily="34" charset="-122"/>
              </a:rPr>
              <a:t>仓储体系数据化</a:t>
            </a:r>
            <a:r>
              <a:rPr lang="en-US" altLang="zh-CN" kern="0" dirty="0">
                <a:latin typeface="微软雅黑" panose="020B0503020204020204" pitchFamily="34" charset="-122"/>
                <a:ea typeface="微软雅黑" panose="020B0503020204020204" pitchFamily="34" charset="-122"/>
              </a:rPr>
              <a:t>——</a:t>
            </a:r>
            <a:r>
              <a:rPr lang="zh-CN" altLang="en-US" kern="0" dirty="0">
                <a:latin typeface="微软雅黑" panose="020B0503020204020204" pitchFamily="34" charset="-122"/>
                <a:ea typeface="微软雅黑" panose="020B0503020204020204" pitchFamily="34" charset="-122"/>
              </a:rPr>
              <a:t>计量计算法</a:t>
            </a:r>
            <a:endParaRPr lang="zh-CN" altLang="en-US" dirty="0"/>
          </a:p>
        </p:txBody>
      </p:sp>
      <p:pic>
        <p:nvPicPr>
          <p:cNvPr id="6" name="图片 5">
            <a:extLst>
              <a:ext uri="{FF2B5EF4-FFF2-40B4-BE49-F238E27FC236}">
                <a16:creationId xmlns:a16="http://schemas.microsoft.com/office/drawing/2014/main" id="{14175010-E370-40EB-B591-063477D915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04505" y="550406"/>
            <a:ext cx="3582988" cy="3446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图片 10">
            <a:extLst>
              <a:ext uri="{FF2B5EF4-FFF2-40B4-BE49-F238E27FC236}">
                <a16:creationId xmlns:a16="http://schemas.microsoft.com/office/drawing/2014/main" id="{53DEF928-30F9-4074-B6EB-3172949014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849" y="4303343"/>
            <a:ext cx="12052300" cy="1325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679700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p:txBody>
          <a:bodyPr>
            <a:noAutofit/>
          </a:bodyPr>
          <a:lstStyle/>
          <a:p>
            <a:r>
              <a:rPr lang="en-US" altLang="zh-CN" kern="0" dirty="0">
                <a:latin typeface="微软雅黑" panose="020B0503020204020204" pitchFamily="34" charset="-122"/>
                <a:ea typeface="微软雅黑" panose="020B0503020204020204" pitchFamily="34" charset="-122"/>
              </a:rPr>
              <a:t>2.1 </a:t>
            </a:r>
            <a:r>
              <a:rPr lang="zh-CN" altLang="en-US" kern="0" dirty="0">
                <a:latin typeface="微软雅黑" panose="020B0503020204020204" pitchFamily="34" charset="-122"/>
                <a:ea typeface="微软雅黑" panose="020B0503020204020204" pitchFamily="34" charset="-122"/>
              </a:rPr>
              <a:t>仓储体系数据化</a:t>
            </a:r>
            <a:r>
              <a:rPr lang="en-US" altLang="zh-CN" kern="0" dirty="0">
                <a:latin typeface="微软雅黑" panose="020B0503020204020204" pitchFamily="34" charset="-122"/>
                <a:ea typeface="微软雅黑" panose="020B0503020204020204" pitchFamily="34" charset="-122"/>
              </a:rPr>
              <a:t>——</a:t>
            </a:r>
            <a:r>
              <a:rPr lang="zh-CN" altLang="en-US" kern="0" dirty="0">
                <a:latin typeface="微软雅黑" panose="020B0503020204020204" pitchFamily="34" charset="-122"/>
                <a:ea typeface="微软雅黑" panose="020B0503020204020204" pitchFamily="34" charset="-122"/>
              </a:rPr>
              <a:t>数学仿真法</a:t>
            </a:r>
            <a:endParaRPr lang="zh-CN" altLang="en-US" dirty="0"/>
          </a:p>
        </p:txBody>
      </p:sp>
      <p:pic>
        <p:nvPicPr>
          <p:cNvPr id="5" name="图片 4">
            <a:extLst>
              <a:ext uri="{FF2B5EF4-FFF2-40B4-BE49-F238E27FC236}">
                <a16:creationId xmlns:a16="http://schemas.microsoft.com/office/drawing/2014/main" id="{CF5A9D7F-5536-44D2-A06C-362B2128CACA}"/>
              </a:ext>
            </a:extLst>
          </p:cNvPr>
          <p:cNvPicPr>
            <a:picLocks noChangeAspect="1"/>
          </p:cNvPicPr>
          <p:nvPr/>
        </p:nvPicPr>
        <p:blipFill>
          <a:blip r:embed="rId2"/>
          <a:stretch>
            <a:fillRect/>
          </a:stretch>
        </p:blipFill>
        <p:spPr>
          <a:xfrm>
            <a:off x="2011576" y="1371316"/>
            <a:ext cx="8168848" cy="4115367"/>
          </a:xfrm>
          <a:prstGeom prst="rect">
            <a:avLst/>
          </a:prstGeom>
        </p:spPr>
      </p:pic>
    </p:spTree>
    <p:extLst>
      <p:ext uri="{BB962C8B-B14F-4D97-AF65-F5344CB8AC3E}">
        <p14:creationId xmlns:p14="http://schemas.microsoft.com/office/powerpoint/2010/main" val="16525958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p:txBody>
          <a:bodyPr>
            <a:noAutofit/>
          </a:bodyPr>
          <a:lstStyle/>
          <a:p>
            <a:r>
              <a:rPr lang="en-US" altLang="zh-CN" kern="0" dirty="0">
                <a:latin typeface="微软雅黑" panose="020B0503020204020204" pitchFamily="34" charset="-122"/>
                <a:ea typeface="微软雅黑" panose="020B0503020204020204" pitchFamily="34" charset="-122"/>
              </a:rPr>
              <a:t>2.1 </a:t>
            </a:r>
            <a:r>
              <a:rPr lang="zh-CN" altLang="en-US" kern="0" dirty="0">
                <a:latin typeface="微软雅黑" panose="020B0503020204020204" pitchFamily="34" charset="-122"/>
                <a:ea typeface="微软雅黑" panose="020B0503020204020204" pitchFamily="34" charset="-122"/>
              </a:rPr>
              <a:t>仓储体系数据化</a:t>
            </a:r>
            <a:r>
              <a:rPr lang="en-US" altLang="zh-CN" kern="0" dirty="0">
                <a:latin typeface="微软雅黑" panose="020B0503020204020204" pitchFamily="34" charset="-122"/>
                <a:ea typeface="微软雅黑" panose="020B0503020204020204" pitchFamily="34" charset="-122"/>
              </a:rPr>
              <a:t>——</a:t>
            </a:r>
            <a:r>
              <a:rPr lang="zh-CN" altLang="en-US" kern="0" dirty="0">
                <a:latin typeface="微软雅黑" panose="020B0503020204020204" pitchFamily="34" charset="-122"/>
                <a:ea typeface="微软雅黑" panose="020B0503020204020204" pitchFamily="34" charset="-122"/>
              </a:rPr>
              <a:t>数学仿真法</a:t>
            </a:r>
            <a:endParaRPr lang="zh-CN" altLang="en-US" dirty="0"/>
          </a:p>
        </p:txBody>
      </p:sp>
      <p:sp>
        <p:nvSpPr>
          <p:cNvPr id="4" name="文本框 1">
            <a:extLst>
              <a:ext uri="{FF2B5EF4-FFF2-40B4-BE49-F238E27FC236}">
                <a16:creationId xmlns:a16="http://schemas.microsoft.com/office/drawing/2014/main" id="{39EB466B-9D2F-4085-8937-2E4629169250}"/>
              </a:ext>
            </a:extLst>
          </p:cNvPr>
          <p:cNvSpPr txBox="1">
            <a:spLocks noChangeArrowheads="1"/>
          </p:cNvSpPr>
          <p:nvPr/>
        </p:nvSpPr>
        <p:spPr bwMode="auto">
          <a:xfrm>
            <a:off x="1089026" y="1293586"/>
            <a:ext cx="9290050" cy="706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endParaRPr lang="zh-CN" altLang="en-US" sz="2000">
              <a:latin typeface="微软雅黑" panose="020B0503020204020204" pitchFamily="34" charset="-122"/>
              <a:ea typeface="微软雅黑" panose="020B0503020204020204" pitchFamily="34" charset="-122"/>
            </a:endParaRPr>
          </a:p>
          <a:p>
            <a:pPr eaLnBrk="1" hangingPunct="1">
              <a:lnSpc>
                <a:spcPct val="100000"/>
              </a:lnSpc>
              <a:spcBef>
                <a:spcPct val="0"/>
              </a:spcBef>
              <a:buFontTx/>
              <a:buNone/>
            </a:pPr>
            <a:endParaRPr lang="zh-CN" altLang="en-US" sz="2000">
              <a:latin typeface="微软雅黑" panose="020B0503020204020204" pitchFamily="34" charset="-122"/>
              <a:ea typeface="微软雅黑" panose="020B0503020204020204" pitchFamily="34" charset="-122"/>
            </a:endParaRPr>
          </a:p>
        </p:txBody>
      </p:sp>
      <p:pic>
        <p:nvPicPr>
          <p:cNvPr id="6" name="图片 5">
            <a:extLst>
              <a:ext uri="{FF2B5EF4-FFF2-40B4-BE49-F238E27FC236}">
                <a16:creationId xmlns:a16="http://schemas.microsoft.com/office/drawing/2014/main" id="{34397659-E7FC-40AA-BA29-DEF6619D4CB9}"/>
              </a:ext>
            </a:extLst>
          </p:cNvPr>
          <p:cNvPicPr>
            <a:picLocks noChangeAspect="1"/>
          </p:cNvPicPr>
          <p:nvPr/>
        </p:nvPicPr>
        <p:blipFill>
          <a:blip r:embed="rId2"/>
          <a:stretch>
            <a:fillRect/>
          </a:stretch>
        </p:blipFill>
        <p:spPr>
          <a:xfrm>
            <a:off x="207963" y="1177699"/>
            <a:ext cx="11822908" cy="3448957"/>
          </a:xfrm>
          <a:prstGeom prst="rect">
            <a:avLst/>
          </a:prstGeom>
        </p:spPr>
      </p:pic>
      <p:pic>
        <p:nvPicPr>
          <p:cNvPr id="7" name="图片 6">
            <a:extLst>
              <a:ext uri="{FF2B5EF4-FFF2-40B4-BE49-F238E27FC236}">
                <a16:creationId xmlns:a16="http://schemas.microsoft.com/office/drawing/2014/main" id="{30EAE53A-A403-499F-82DA-E3D88741635E}"/>
              </a:ext>
            </a:extLst>
          </p:cNvPr>
          <p:cNvPicPr>
            <a:picLocks noChangeAspect="1"/>
          </p:cNvPicPr>
          <p:nvPr/>
        </p:nvPicPr>
        <p:blipFill>
          <a:blip r:embed="rId3"/>
          <a:stretch>
            <a:fillRect/>
          </a:stretch>
        </p:blipFill>
        <p:spPr>
          <a:xfrm>
            <a:off x="1642581" y="4796063"/>
            <a:ext cx="10388290" cy="884238"/>
          </a:xfrm>
          <a:prstGeom prst="rect">
            <a:avLst/>
          </a:prstGeom>
        </p:spPr>
      </p:pic>
    </p:spTree>
    <p:extLst>
      <p:ext uri="{BB962C8B-B14F-4D97-AF65-F5344CB8AC3E}">
        <p14:creationId xmlns:p14="http://schemas.microsoft.com/office/powerpoint/2010/main" val="9287954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p:txBody>
          <a:bodyPr>
            <a:noAutofit/>
          </a:bodyPr>
          <a:lstStyle/>
          <a:p>
            <a:r>
              <a:rPr lang="en-US" altLang="zh-CN" kern="0" dirty="0">
                <a:latin typeface="微软雅黑" panose="020B0503020204020204" pitchFamily="34" charset="-122"/>
                <a:ea typeface="微软雅黑" panose="020B0503020204020204" pitchFamily="34" charset="-122"/>
              </a:rPr>
              <a:t>2.1 </a:t>
            </a:r>
            <a:r>
              <a:rPr lang="zh-CN" altLang="en-US" kern="0" dirty="0">
                <a:latin typeface="微软雅黑" panose="020B0503020204020204" pitchFamily="34" charset="-122"/>
                <a:ea typeface="微软雅黑" panose="020B0503020204020204" pitchFamily="34" charset="-122"/>
              </a:rPr>
              <a:t>仓储体系数据化</a:t>
            </a:r>
            <a:r>
              <a:rPr lang="en-US" altLang="zh-CN" kern="0" dirty="0">
                <a:latin typeface="微软雅黑" panose="020B0503020204020204" pitchFamily="34" charset="-122"/>
                <a:ea typeface="微软雅黑" panose="020B0503020204020204" pitchFamily="34" charset="-122"/>
              </a:rPr>
              <a:t>——</a:t>
            </a:r>
            <a:r>
              <a:rPr lang="zh-CN" altLang="en-US" kern="0" dirty="0">
                <a:latin typeface="微软雅黑" panose="020B0503020204020204" pitchFamily="34" charset="-122"/>
                <a:ea typeface="微软雅黑" panose="020B0503020204020204" pitchFamily="34" charset="-122"/>
              </a:rPr>
              <a:t>数学仿真法</a:t>
            </a:r>
            <a:endParaRPr lang="zh-CN" altLang="en-US" dirty="0"/>
          </a:p>
        </p:txBody>
      </p:sp>
      <p:pic>
        <p:nvPicPr>
          <p:cNvPr id="8" name="图片 7">
            <a:extLst>
              <a:ext uri="{FF2B5EF4-FFF2-40B4-BE49-F238E27FC236}">
                <a16:creationId xmlns:a16="http://schemas.microsoft.com/office/drawing/2014/main" id="{2FF0C30F-110A-4EAC-933F-B77253A54364}"/>
              </a:ext>
            </a:extLst>
          </p:cNvPr>
          <p:cNvPicPr>
            <a:picLocks noChangeAspect="1"/>
          </p:cNvPicPr>
          <p:nvPr/>
        </p:nvPicPr>
        <p:blipFill>
          <a:blip r:embed="rId2"/>
          <a:stretch>
            <a:fillRect/>
          </a:stretch>
        </p:blipFill>
        <p:spPr>
          <a:xfrm>
            <a:off x="3258684" y="733549"/>
            <a:ext cx="5674632" cy="5390901"/>
          </a:xfrm>
          <a:prstGeom prst="rect">
            <a:avLst/>
          </a:prstGeom>
        </p:spPr>
      </p:pic>
    </p:spTree>
    <p:extLst>
      <p:ext uri="{BB962C8B-B14F-4D97-AF65-F5344CB8AC3E}">
        <p14:creationId xmlns:p14="http://schemas.microsoft.com/office/powerpoint/2010/main" val="42069108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p:txBody>
          <a:bodyPr>
            <a:noAutofit/>
          </a:bodyPr>
          <a:lstStyle/>
          <a:p>
            <a:r>
              <a:rPr lang="en-US" altLang="zh-CN" kern="0" dirty="0">
                <a:latin typeface="微软雅黑" panose="020B0503020204020204" pitchFamily="34" charset="-122"/>
                <a:ea typeface="微软雅黑" panose="020B0503020204020204" pitchFamily="34" charset="-122"/>
              </a:rPr>
              <a:t>2.2 </a:t>
            </a:r>
            <a:r>
              <a:rPr lang="zh-CN" altLang="en-US" kern="0" dirty="0">
                <a:latin typeface="微软雅黑" panose="020B0503020204020204" pitchFamily="34" charset="-122"/>
                <a:ea typeface="微软雅黑" panose="020B0503020204020204" pitchFamily="34" charset="-122"/>
              </a:rPr>
              <a:t>市场体系数据化</a:t>
            </a:r>
            <a:r>
              <a:rPr lang="en-US" altLang="zh-CN" kern="0" dirty="0">
                <a:latin typeface="微软雅黑" panose="020B0503020204020204" pitchFamily="34" charset="-122"/>
                <a:ea typeface="微软雅黑" panose="020B0503020204020204" pitchFamily="34" charset="-122"/>
              </a:rPr>
              <a:t>——</a:t>
            </a:r>
            <a:r>
              <a:rPr lang="zh-CN" altLang="en-US" kern="0" dirty="0">
                <a:latin typeface="微软雅黑" panose="020B0503020204020204" pitchFamily="34" charset="-122"/>
                <a:ea typeface="微软雅黑" panose="020B0503020204020204" pitchFamily="34" charset="-122"/>
              </a:rPr>
              <a:t>销量波动与趋势分析</a:t>
            </a:r>
            <a:endParaRPr lang="zh-CN" altLang="en-US" dirty="0"/>
          </a:p>
        </p:txBody>
      </p:sp>
      <p:pic>
        <p:nvPicPr>
          <p:cNvPr id="6" name="图片 5">
            <a:extLst>
              <a:ext uri="{FF2B5EF4-FFF2-40B4-BE49-F238E27FC236}">
                <a16:creationId xmlns:a16="http://schemas.microsoft.com/office/drawing/2014/main" id="{3103798C-3239-42EF-AF28-508B8E249117}"/>
              </a:ext>
            </a:extLst>
          </p:cNvPr>
          <p:cNvPicPr>
            <a:picLocks noChangeAspect="1"/>
          </p:cNvPicPr>
          <p:nvPr/>
        </p:nvPicPr>
        <p:blipFill>
          <a:blip r:embed="rId2"/>
          <a:stretch>
            <a:fillRect/>
          </a:stretch>
        </p:blipFill>
        <p:spPr>
          <a:xfrm>
            <a:off x="1826776" y="938479"/>
            <a:ext cx="8538445" cy="4372575"/>
          </a:xfrm>
          <a:prstGeom prst="rect">
            <a:avLst/>
          </a:prstGeom>
        </p:spPr>
      </p:pic>
      <p:sp>
        <p:nvSpPr>
          <p:cNvPr id="8" name="文本框 7">
            <a:extLst>
              <a:ext uri="{FF2B5EF4-FFF2-40B4-BE49-F238E27FC236}">
                <a16:creationId xmlns:a16="http://schemas.microsoft.com/office/drawing/2014/main" id="{69EDD5DF-0361-48C9-B8AB-DD5585045719}"/>
              </a:ext>
            </a:extLst>
          </p:cNvPr>
          <p:cNvSpPr txBox="1"/>
          <p:nvPr/>
        </p:nvSpPr>
        <p:spPr>
          <a:xfrm>
            <a:off x="3897627" y="5699128"/>
            <a:ext cx="4396744" cy="499624"/>
          </a:xfrm>
          <a:prstGeom prst="rect">
            <a:avLst/>
          </a:prstGeom>
          <a:noFill/>
        </p:spPr>
        <p:txBody>
          <a:bodyPr wrap="square" rtlCol="0">
            <a:spAutoFit/>
          </a:bodyPr>
          <a:lstStyle/>
          <a:p>
            <a:pPr>
              <a:lnSpc>
                <a:spcPct val="150000"/>
              </a:lnSpc>
              <a:spcBef>
                <a:spcPct val="0"/>
              </a:spcBef>
            </a:pPr>
            <a:r>
              <a:rPr lang="zh-CN" altLang="en-US" sz="2000" dirty="0">
                <a:solidFill>
                  <a:srgbClr val="24ADC2"/>
                </a:solidFill>
                <a:latin typeface="微软雅黑" panose="020B0503020204020204" pitchFamily="34" charset="-122"/>
                <a:ea typeface="微软雅黑" panose="020B0503020204020204" pitchFamily="34" charset="-122"/>
              </a:rPr>
              <a:t>使用线性回归方法预测未来业绩趋势</a:t>
            </a:r>
            <a:endParaRPr lang="en-US" altLang="zh-CN" sz="2000" dirty="0">
              <a:solidFill>
                <a:srgbClr val="24ADC2"/>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6264815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p:txBody>
          <a:bodyPr>
            <a:noAutofit/>
          </a:bodyPr>
          <a:lstStyle/>
          <a:p>
            <a:r>
              <a:rPr lang="en-US" altLang="zh-CN" kern="0" dirty="0">
                <a:latin typeface="微软雅黑" panose="020B0503020204020204" pitchFamily="34" charset="-122"/>
                <a:ea typeface="微软雅黑" panose="020B0503020204020204" pitchFamily="34" charset="-122"/>
              </a:rPr>
              <a:t>2.2 </a:t>
            </a:r>
            <a:r>
              <a:rPr lang="zh-CN" altLang="en-US" kern="0" dirty="0">
                <a:latin typeface="微软雅黑" panose="020B0503020204020204" pitchFamily="34" charset="-122"/>
                <a:ea typeface="微软雅黑" panose="020B0503020204020204" pitchFamily="34" charset="-122"/>
              </a:rPr>
              <a:t>市场体系数据化</a:t>
            </a:r>
            <a:r>
              <a:rPr lang="en-US" altLang="zh-CN" kern="0" dirty="0">
                <a:latin typeface="微软雅黑" panose="020B0503020204020204" pitchFamily="34" charset="-122"/>
                <a:ea typeface="微软雅黑" panose="020B0503020204020204" pitchFamily="34" charset="-122"/>
              </a:rPr>
              <a:t>——</a:t>
            </a:r>
            <a:r>
              <a:rPr lang="zh-CN" altLang="en-US" kern="0" dirty="0">
                <a:latin typeface="微软雅黑" panose="020B0503020204020204" pitchFamily="34" charset="-122"/>
                <a:ea typeface="微软雅黑" panose="020B0503020204020204" pitchFamily="34" charset="-122"/>
              </a:rPr>
              <a:t>日</a:t>
            </a:r>
            <a:r>
              <a:rPr lang="en-US" altLang="zh-CN" kern="0" dirty="0">
                <a:latin typeface="微软雅黑" panose="020B0503020204020204" pitchFamily="34" charset="-122"/>
                <a:ea typeface="微软雅黑" panose="020B0503020204020204" pitchFamily="34" charset="-122"/>
              </a:rPr>
              <a:t>/</a:t>
            </a:r>
            <a:r>
              <a:rPr lang="zh-CN" altLang="en-US" kern="0" dirty="0">
                <a:latin typeface="微软雅黑" panose="020B0503020204020204" pitchFamily="34" charset="-122"/>
                <a:ea typeface="微软雅黑" panose="020B0503020204020204" pitchFamily="34" charset="-122"/>
              </a:rPr>
              <a:t>周</a:t>
            </a:r>
            <a:r>
              <a:rPr lang="en-US" altLang="zh-CN" kern="0" dirty="0">
                <a:latin typeface="微软雅黑" panose="020B0503020204020204" pitchFamily="34" charset="-122"/>
                <a:ea typeface="微软雅黑" panose="020B0503020204020204" pitchFamily="34" charset="-122"/>
              </a:rPr>
              <a:t>/</a:t>
            </a:r>
            <a:r>
              <a:rPr lang="zh-CN" altLang="en-US" kern="0" dirty="0">
                <a:latin typeface="微软雅黑" panose="020B0503020204020204" pitchFamily="34" charset="-122"/>
                <a:ea typeface="微软雅黑" panose="020B0503020204020204" pitchFamily="34" charset="-122"/>
              </a:rPr>
              <a:t>月销量权重对比</a:t>
            </a:r>
            <a:endParaRPr lang="zh-CN" altLang="en-US" dirty="0"/>
          </a:p>
        </p:txBody>
      </p:sp>
      <p:pic>
        <p:nvPicPr>
          <p:cNvPr id="5" name="图片 4">
            <a:extLst>
              <a:ext uri="{FF2B5EF4-FFF2-40B4-BE49-F238E27FC236}">
                <a16:creationId xmlns:a16="http://schemas.microsoft.com/office/drawing/2014/main" id="{C4610BB3-39A3-4DB2-A8BC-34BD36E56387}"/>
              </a:ext>
            </a:extLst>
          </p:cNvPr>
          <p:cNvPicPr>
            <a:picLocks noChangeAspect="1"/>
          </p:cNvPicPr>
          <p:nvPr/>
        </p:nvPicPr>
        <p:blipFill>
          <a:blip r:embed="rId2"/>
          <a:stretch>
            <a:fillRect/>
          </a:stretch>
        </p:blipFill>
        <p:spPr>
          <a:xfrm>
            <a:off x="766762" y="1361125"/>
            <a:ext cx="10658475" cy="3229841"/>
          </a:xfrm>
          <a:prstGeom prst="rect">
            <a:avLst/>
          </a:prstGeom>
        </p:spPr>
      </p:pic>
      <p:sp>
        <p:nvSpPr>
          <p:cNvPr id="6" name="文本框 5">
            <a:extLst>
              <a:ext uri="{FF2B5EF4-FFF2-40B4-BE49-F238E27FC236}">
                <a16:creationId xmlns:a16="http://schemas.microsoft.com/office/drawing/2014/main" id="{7CD82BB0-EE61-4D93-8117-8F2148E247FC}"/>
              </a:ext>
            </a:extLst>
          </p:cNvPr>
          <p:cNvSpPr txBox="1"/>
          <p:nvPr/>
        </p:nvSpPr>
        <p:spPr>
          <a:xfrm>
            <a:off x="3659771" y="5035759"/>
            <a:ext cx="4872456" cy="499624"/>
          </a:xfrm>
          <a:prstGeom prst="rect">
            <a:avLst/>
          </a:prstGeom>
          <a:noFill/>
        </p:spPr>
        <p:txBody>
          <a:bodyPr wrap="square" rtlCol="0">
            <a:spAutoFit/>
          </a:bodyPr>
          <a:lstStyle/>
          <a:p>
            <a:pPr>
              <a:lnSpc>
                <a:spcPct val="150000"/>
              </a:lnSpc>
              <a:spcBef>
                <a:spcPct val="0"/>
              </a:spcBef>
            </a:pPr>
            <a:r>
              <a:rPr lang="zh-CN" altLang="en-US" sz="2000" dirty="0">
                <a:solidFill>
                  <a:srgbClr val="24ADC2"/>
                </a:solidFill>
                <a:latin typeface="微软雅黑" panose="020B0503020204020204" pitchFamily="34" charset="-122"/>
                <a:ea typeface="微软雅黑" panose="020B0503020204020204" pitchFamily="34" charset="-122"/>
              </a:rPr>
              <a:t>销量波动周趋势分析指标</a:t>
            </a:r>
            <a:r>
              <a:rPr lang="en-US" altLang="zh-CN" sz="2000" dirty="0">
                <a:solidFill>
                  <a:srgbClr val="24ADC2"/>
                </a:solidFill>
                <a:latin typeface="微软雅黑" panose="020B0503020204020204" pitchFamily="34" charset="-122"/>
                <a:ea typeface="微软雅黑" panose="020B0503020204020204" pitchFamily="34" charset="-122"/>
              </a:rPr>
              <a:t>——</a:t>
            </a:r>
            <a:r>
              <a:rPr lang="zh-CN" altLang="en-US" sz="2000" dirty="0">
                <a:solidFill>
                  <a:srgbClr val="24ADC2"/>
                </a:solidFill>
                <a:latin typeface="微软雅黑" panose="020B0503020204020204" pitchFamily="34" charset="-122"/>
                <a:ea typeface="微软雅黑" panose="020B0503020204020204" pitchFamily="34" charset="-122"/>
              </a:rPr>
              <a:t>周权重指数</a:t>
            </a:r>
            <a:endParaRPr lang="en-US" altLang="zh-CN" sz="2000" dirty="0">
              <a:solidFill>
                <a:srgbClr val="24ADC2"/>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276027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p:txBody>
          <a:bodyPr>
            <a:noAutofit/>
          </a:bodyPr>
          <a:lstStyle/>
          <a:p>
            <a:r>
              <a:rPr lang="en-US" altLang="zh-CN" kern="0" dirty="0">
                <a:latin typeface="微软雅黑" panose="020B0503020204020204" pitchFamily="34" charset="-122"/>
                <a:ea typeface="微软雅黑" panose="020B0503020204020204" pitchFamily="34" charset="-122"/>
              </a:rPr>
              <a:t>2.2 </a:t>
            </a:r>
            <a:r>
              <a:rPr lang="zh-CN" altLang="en-US" kern="0" dirty="0">
                <a:latin typeface="微软雅黑" panose="020B0503020204020204" pitchFamily="34" charset="-122"/>
                <a:ea typeface="微软雅黑" panose="020B0503020204020204" pitchFamily="34" charset="-122"/>
              </a:rPr>
              <a:t>市场体系数据化</a:t>
            </a:r>
            <a:r>
              <a:rPr lang="en-US" altLang="zh-CN" kern="0" dirty="0">
                <a:latin typeface="微软雅黑" panose="020B0503020204020204" pitchFamily="34" charset="-122"/>
                <a:ea typeface="微软雅黑" panose="020B0503020204020204" pitchFamily="34" charset="-122"/>
              </a:rPr>
              <a:t>——</a:t>
            </a:r>
            <a:r>
              <a:rPr lang="zh-CN" altLang="en-US" kern="0" dirty="0">
                <a:latin typeface="微软雅黑" panose="020B0503020204020204" pitchFamily="34" charset="-122"/>
                <a:ea typeface="微软雅黑" panose="020B0503020204020204" pitchFamily="34" charset="-122"/>
              </a:rPr>
              <a:t>市场占有率计算</a:t>
            </a:r>
            <a:endParaRPr lang="zh-CN" altLang="en-US" dirty="0"/>
          </a:p>
        </p:txBody>
      </p:sp>
      <p:sp>
        <p:nvSpPr>
          <p:cNvPr id="5" name="内容占位符 1">
            <a:extLst>
              <a:ext uri="{FF2B5EF4-FFF2-40B4-BE49-F238E27FC236}">
                <a16:creationId xmlns:a16="http://schemas.microsoft.com/office/drawing/2014/main" id="{54191083-5ABD-4DC1-9E00-275B8031233F}"/>
              </a:ext>
            </a:extLst>
          </p:cNvPr>
          <p:cNvSpPr txBox="1">
            <a:spLocks noChangeArrowheads="1"/>
          </p:cNvSpPr>
          <p:nvPr/>
        </p:nvSpPr>
        <p:spPr>
          <a:xfrm>
            <a:off x="2637858" y="4590373"/>
            <a:ext cx="6916284" cy="157230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spcBef>
                <a:spcPct val="0"/>
              </a:spcBef>
            </a:pPr>
            <a:r>
              <a:rPr lang="zh-CN" altLang="en-US" sz="2000" dirty="0">
                <a:solidFill>
                  <a:srgbClr val="24ADC2"/>
                </a:solidFill>
                <a:latin typeface="微软雅黑" panose="020B0503020204020204" pitchFamily="34" charset="-122"/>
                <a:ea typeface="微软雅黑" panose="020B0503020204020204" pitchFamily="34" charset="-122"/>
              </a:rPr>
              <a:t>计算美国不同州地区人口占总人口的比例</a:t>
            </a:r>
            <a:r>
              <a:rPr lang="en-US" altLang="zh-CN" sz="2000" dirty="0">
                <a:solidFill>
                  <a:srgbClr val="24ADC2"/>
                </a:solidFill>
                <a:latin typeface="微软雅黑" panose="020B0503020204020204" pitchFamily="34" charset="-122"/>
                <a:ea typeface="微软雅黑" panose="020B0503020204020204" pitchFamily="34" charset="-122"/>
              </a:rPr>
              <a:t>A</a:t>
            </a:r>
          </a:p>
          <a:p>
            <a:pPr>
              <a:lnSpc>
                <a:spcPct val="150000"/>
              </a:lnSpc>
              <a:spcBef>
                <a:spcPct val="0"/>
              </a:spcBef>
            </a:pPr>
            <a:r>
              <a:rPr lang="zh-CN" altLang="en-US" sz="2000" dirty="0">
                <a:solidFill>
                  <a:srgbClr val="24ADC2"/>
                </a:solidFill>
                <a:latin typeface="微软雅黑" panose="020B0503020204020204" pitchFamily="34" charset="-122"/>
                <a:ea typeface="微软雅黑" panose="020B0503020204020204" pitchFamily="34" charset="-122"/>
              </a:rPr>
              <a:t>计算美国不同州地区订单占总订单的比例</a:t>
            </a:r>
            <a:r>
              <a:rPr lang="en-US" altLang="zh-CN" sz="2000" dirty="0">
                <a:solidFill>
                  <a:srgbClr val="24ADC2"/>
                </a:solidFill>
                <a:latin typeface="微软雅黑" panose="020B0503020204020204" pitchFamily="34" charset="-122"/>
                <a:ea typeface="微软雅黑" panose="020B0503020204020204" pitchFamily="34" charset="-122"/>
              </a:rPr>
              <a:t>B</a:t>
            </a:r>
          </a:p>
          <a:p>
            <a:pPr>
              <a:lnSpc>
                <a:spcPct val="150000"/>
              </a:lnSpc>
              <a:spcBef>
                <a:spcPct val="0"/>
              </a:spcBef>
            </a:pPr>
            <a:r>
              <a:rPr lang="zh-CN" altLang="en-US" sz="2000" dirty="0">
                <a:solidFill>
                  <a:srgbClr val="24ADC2"/>
                </a:solidFill>
                <a:latin typeface="微软雅黑" panose="020B0503020204020204" pitchFamily="34" charset="-122"/>
                <a:ea typeface="微软雅黑" panose="020B0503020204020204" pitchFamily="34" charset="-122"/>
              </a:rPr>
              <a:t>通过比例</a:t>
            </a:r>
            <a:r>
              <a:rPr lang="en-US" altLang="zh-CN" sz="2000" dirty="0">
                <a:solidFill>
                  <a:srgbClr val="24ADC2"/>
                </a:solidFill>
                <a:latin typeface="微软雅黑" panose="020B0503020204020204" pitchFamily="34" charset="-122"/>
                <a:ea typeface="微软雅黑" panose="020B0503020204020204" pitchFamily="34" charset="-122"/>
              </a:rPr>
              <a:t>A</a:t>
            </a:r>
            <a:r>
              <a:rPr lang="zh-CN" altLang="en-US" sz="2000" dirty="0">
                <a:solidFill>
                  <a:srgbClr val="24ADC2"/>
                </a:solidFill>
                <a:latin typeface="微软雅黑" panose="020B0503020204020204" pitchFamily="34" charset="-122"/>
                <a:ea typeface="微软雅黑" panose="020B0503020204020204" pitchFamily="34" charset="-122"/>
              </a:rPr>
              <a:t>与</a:t>
            </a:r>
            <a:r>
              <a:rPr lang="en-US" altLang="zh-CN" sz="2000" dirty="0">
                <a:solidFill>
                  <a:srgbClr val="24ADC2"/>
                </a:solidFill>
                <a:latin typeface="微软雅黑" panose="020B0503020204020204" pitchFamily="34" charset="-122"/>
                <a:ea typeface="微软雅黑" panose="020B0503020204020204" pitchFamily="34" charset="-122"/>
              </a:rPr>
              <a:t>B</a:t>
            </a:r>
            <a:r>
              <a:rPr lang="zh-CN" altLang="en-US" sz="2000" dirty="0">
                <a:solidFill>
                  <a:srgbClr val="24ADC2"/>
                </a:solidFill>
                <a:latin typeface="微软雅黑" panose="020B0503020204020204" pitchFamily="34" charset="-122"/>
                <a:ea typeface="微软雅黑" panose="020B0503020204020204" pitchFamily="34" charset="-122"/>
              </a:rPr>
              <a:t>的数值大小判断不同州地区的未来运营策略</a:t>
            </a:r>
            <a:endParaRPr lang="en-US" altLang="zh-CN" sz="2000" dirty="0">
              <a:solidFill>
                <a:srgbClr val="24ADC2"/>
              </a:solidFill>
              <a:latin typeface="微软雅黑" panose="020B0503020204020204" pitchFamily="34" charset="-122"/>
              <a:ea typeface="微软雅黑" panose="020B0503020204020204" pitchFamily="34" charset="-122"/>
            </a:endParaRPr>
          </a:p>
        </p:txBody>
      </p:sp>
      <p:graphicFrame>
        <p:nvGraphicFramePr>
          <p:cNvPr id="6" name="表格 5">
            <a:extLst>
              <a:ext uri="{FF2B5EF4-FFF2-40B4-BE49-F238E27FC236}">
                <a16:creationId xmlns:a16="http://schemas.microsoft.com/office/drawing/2014/main" id="{14F3F69D-3E39-4F65-B3EB-6BC60D7CC26E}"/>
              </a:ext>
            </a:extLst>
          </p:cNvPr>
          <p:cNvGraphicFramePr>
            <a:graphicFrameLocks noGrp="1"/>
          </p:cNvGraphicFramePr>
          <p:nvPr>
            <p:extLst>
              <p:ext uri="{D42A27DB-BD31-4B8C-83A1-F6EECF244321}">
                <p14:modId xmlns:p14="http://schemas.microsoft.com/office/powerpoint/2010/main" val="1136387054"/>
              </p:ext>
            </p:extLst>
          </p:nvPr>
        </p:nvGraphicFramePr>
        <p:xfrm>
          <a:off x="388258" y="917858"/>
          <a:ext cx="11415484" cy="3551805"/>
        </p:xfrm>
        <a:graphic>
          <a:graphicData uri="http://schemas.openxmlformats.org/drawingml/2006/table">
            <a:tbl>
              <a:tblPr>
                <a:tableStyleId>{5C22544A-7EE6-4342-B048-85BDC9FD1C3A}</a:tableStyleId>
              </a:tblPr>
              <a:tblGrid>
                <a:gridCol w="778083">
                  <a:extLst>
                    <a:ext uri="{9D8B030D-6E8A-4147-A177-3AD203B41FA5}">
                      <a16:colId xmlns:a16="http://schemas.microsoft.com/office/drawing/2014/main" val="1067007298"/>
                    </a:ext>
                  </a:extLst>
                </a:gridCol>
                <a:gridCol w="1729073">
                  <a:extLst>
                    <a:ext uri="{9D8B030D-6E8A-4147-A177-3AD203B41FA5}">
                      <a16:colId xmlns:a16="http://schemas.microsoft.com/office/drawing/2014/main" val="957623665"/>
                    </a:ext>
                  </a:extLst>
                </a:gridCol>
                <a:gridCol w="1988434">
                  <a:extLst>
                    <a:ext uri="{9D8B030D-6E8A-4147-A177-3AD203B41FA5}">
                      <a16:colId xmlns:a16="http://schemas.microsoft.com/office/drawing/2014/main" val="2802966881"/>
                    </a:ext>
                  </a:extLst>
                </a:gridCol>
                <a:gridCol w="749266">
                  <a:extLst>
                    <a:ext uri="{9D8B030D-6E8A-4147-A177-3AD203B41FA5}">
                      <a16:colId xmlns:a16="http://schemas.microsoft.com/office/drawing/2014/main" val="1103169883"/>
                    </a:ext>
                  </a:extLst>
                </a:gridCol>
                <a:gridCol w="1109488">
                  <a:extLst>
                    <a:ext uri="{9D8B030D-6E8A-4147-A177-3AD203B41FA5}">
                      <a16:colId xmlns:a16="http://schemas.microsoft.com/office/drawing/2014/main" val="2117879061"/>
                    </a:ext>
                  </a:extLst>
                </a:gridCol>
                <a:gridCol w="1069864">
                  <a:extLst>
                    <a:ext uri="{9D8B030D-6E8A-4147-A177-3AD203B41FA5}">
                      <a16:colId xmlns:a16="http://schemas.microsoft.com/office/drawing/2014/main" val="993396550"/>
                    </a:ext>
                  </a:extLst>
                </a:gridCol>
                <a:gridCol w="1109488">
                  <a:extLst>
                    <a:ext uri="{9D8B030D-6E8A-4147-A177-3AD203B41FA5}">
                      <a16:colId xmlns:a16="http://schemas.microsoft.com/office/drawing/2014/main" val="1705697808"/>
                    </a:ext>
                  </a:extLst>
                </a:gridCol>
                <a:gridCol w="1440894">
                  <a:extLst>
                    <a:ext uri="{9D8B030D-6E8A-4147-A177-3AD203B41FA5}">
                      <a16:colId xmlns:a16="http://schemas.microsoft.com/office/drawing/2014/main" val="2576064731"/>
                    </a:ext>
                  </a:extLst>
                </a:gridCol>
                <a:gridCol w="1440894">
                  <a:extLst>
                    <a:ext uri="{9D8B030D-6E8A-4147-A177-3AD203B41FA5}">
                      <a16:colId xmlns:a16="http://schemas.microsoft.com/office/drawing/2014/main" val="1071590465"/>
                    </a:ext>
                  </a:extLst>
                </a:gridCol>
              </a:tblGrid>
              <a:tr h="536395">
                <a:tc>
                  <a:txBody>
                    <a:bodyPr/>
                    <a:lstStyle/>
                    <a:p>
                      <a:pPr algn="ctr" fontAlgn="ctr"/>
                      <a:r>
                        <a:rPr lang="zh-CN" altLang="en-US" sz="1800" u="none" strike="noStrike" dirty="0">
                          <a:effectLst/>
                          <a:latin typeface="微软雅黑" panose="020B0503020204020204" pitchFamily="34" charset="-122"/>
                          <a:ea typeface="微软雅黑" panose="020B0503020204020204" pitchFamily="34" charset="-122"/>
                        </a:rPr>
                        <a:t>排名</a:t>
                      </a:r>
                      <a:endParaRPr lang="zh-CN" altLang="en-US" sz="1800" b="0" i="0" u="none" strike="noStrike" dirty="0">
                        <a:solidFill>
                          <a:srgbClr val="444444"/>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ctr"/>
                      <a:r>
                        <a:rPr lang="zh-CN" altLang="en-US" sz="1800" u="none" strike="noStrike" dirty="0">
                          <a:effectLst/>
                          <a:latin typeface="微软雅黑" panose="020B0503020204020204" pitchFamily="34" charset="-122"/>
                          <a:ea typeface="微软雅黑" panose="020B0503020204020204" pitchFamily="34" charset="-122"/>
                        </a:rPr>
                        <a:t>美国州名</a:t>
                      </a:r>
                      <a:endParaRPr lang="zh-CN" altLang="en-US" sz="1800" b="0" i="0" u="none" strike="noStrike" dirty="0">
                        <a:solidFill>
                          <a:srgbClr val="444444"/>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ctr"/>
                      <a:r>
                        <a:rPr lang="en-US" altLang="zh-CN" sz="1800" u="none" strike="noStrike">
                          <a:effectLst/>
                          <a:latin typeface="微软雅黑" panose="020B0503020204020204" pitchFamily="34" charset="-122"/>
                          <a:ea typeface="微软雅黑" panose="020B0503020204020204" pitchFamily="34" charset="-122"/>
                        </a:rPr>
                        <a:t>2018</a:t>
                      </a:r>
                      <a:r>
                        <a:rPr lang="zh-CN" altLang="en-US" sz="1800" u="none" strike="noStrike">
                          <a:effectLst/>
                          <a:latin typeface="微软雅黑" panose="020B0503020204020204" pitchFamily="34" charset="-122"/>
                          <a:ea typeface="微软雅黑" panose="020B0503020204020204" pitchFamily="34" charset="-122"/>
                        </a:rPr>
                        <a:t>年人口（万）</a:t>
                      </a:r>
                      <a:endParaRPr lang="zh-CN" altLang="en-US" sz="1800" b="0" i="0" u="none" strike="noStrike">
                        <a:solidFill>
                          <a:srgbClr val="444444"/>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ctr"/>
                      <a:r>
                        <a:rPr lang="zh-CN" altLang="en-US" sz="1800" u="none" strike="noStrike">
                          <a:effectLst/>
                          <a:latin typeface="微软雅黑" panose="020B0503020204020204" pitchFamily="34" charset="-122"/>
                          <a:ea typeface="微软雅黑" panose="020B0503020204020204" pitchFamily="34" charset="-122"/>
                        </a:rPr>
                        <a:t>人口</a:t>
                      </a:r>
                      <a:endParaRPr lang="zh-CN" altLang="en-US" sz="1800" b="1" i="0" u="none" strike="noStrike">
                        <a:solidFill>
                          <a:srgbClr val="FF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ctr"/>
                      <a:r>
                        <a:rPr lang="zh-CN" altLang="en-US" sz="1800" u="none" strike="noStrike">
                          <a:effectLst/>
                          <a:latin typeface="微软雅黑" panose="020B0503020204020204" pitchFamily="34" charset="-122"/>
                          <a:ea typeface="微软雅黑" panose="020B0503020204020204" pitchFamily="34" charset="-122"/>
                        </a:rPr>
                        <a:t>人口比例</a:t>
                      </a:r>
                      <a:endParaRPr lang="zh-CN" altLang="en-US" sz="1800" b="1" i="0" u="none" strike="noStrike">
                        <a:solidFill>
                          <a:srgbClr val="FF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ctr"/>
                      <a:r>
                        <a:rPr lang="zh-CN" altLang="en-US" sz="1800" u="none" strike="noStrike">
                          <a:effectLst/>
                          <a:latin typeface="微软雅黑" panose="020B0503020204020204" pitchFamily="34" charset="-122"/>
                          <a:ea typeface="微软雅黑" panose="020B0503020204020204" pitchFamily="34" charset="-122"/>
                        </a:rPr>
                        <a:t>订单销售</a:t>
                      </a:r>
                      <a:endParaRPr lang="zh-CN" altLang="en-US" sz="1800" b="1" i="0" u="none" strike="noStrike">
                        <a:solidFill>
                          <a:srgbClr val="FF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ctr"/>
                      <a:r>
                        <a:rPr lang="zh-CN" altLang="en-US" sz="1800" u="none" strike="noStrike">
                          <a:effectLst/>
                          <a:latin typeface="微软雅黑" panose="020B0503020204020204" pitchFamily="34" charset="-122"/>
                          <a:ea typeface="微软雅黑" panose="020B0503020204020204" pitchFamily="34" charset="-122"/>
                        </a:rPr>
                        <a:t>订单比例</a:t>
                      </a:r>
                      <a:endParaRPr lang="zh-CN" altLang="en-US" sz="1800" b="1" i="0" u="none" strike="noStrike">
                        <a:solidFill>
                          <a:srgbClr val="FF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ctr"/>
                      <a:r>
                        <a:rPr lang="zh-CN" altLang="en-US" sz="1800" u="none" strike="noStrike">
                          <a:effectLst/>
                          <a:latin typeface="微软雅黑" panose="020B0503020204020204" pitchFamily="34" charset="-122"/>
                          <a:ea typeface="微软雅黑" panose="020B0503020204020204" pitchFamily="34" charset="-122"/>
                        </a:rPr>
                        <a:t>市场占有指数</a:t>
                      </a:r>
                      <a:endParaRPr lang="zh-CN" altLang="en-US" sz="1800" b="1" i="0" u="none" strike="noStrike">
                        <a:solidFill>
                          <a:srgbClr val="FF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ctr"/>
                      <a:r>
                        <a:rPr lang="zh-CN" altLang="en-US" sz="1800" u="none" strike="noStrike">
                          <a:effectLst/>
                          <a:latin typeface="微软雅黑" panose="020B0503020204020204" pitchFamily="34" charset="-122"/>
                          <a:ea typeface="微软雅黑" panose="020B0503020204020204" pitchFamily="34" charset="-122"/>
                        </a:rPr>
                        <a:t>市场定位判断</a:t>
                      </a:r>
                      <a:endParaRPr lang="zh-CN" altLang="en-US" sz="1800" b="1" i="0" u="none" strike="noStrike">
                        <a:solidFill>
                          <a:srgbClr val="FF0000"/>
                        </a:solidFill>
                        <a:effectLst/>
                        <a:latin typeface="微软雅黑" panose="020B0503020204020204" pitchFamily="34" charset="-122"/>
                        <a:ea typeface="微软雅黑" panose="020B0503020204020204" pitchFamily="34" charset="-122"/>
                      </a:endParaRPr>
                    </a:p>
                  </a:txBody>
                  <a:tcPr marL="9525" marR="9525" marT="9525" marB="0" anchor="ctr"/>
                </a:tc>
                <a:extLst>
                  <a:ext uri="{0D108BD9-81ED-4DB2-BD59-A6C34878D82A}">
                    <a16:rowId xmlns:a16="http://schemas.microsoft.com/office/drawing/2014/main" val="756599846"/>
                  </a:ext>
                </a:extLst>
              </a:tr>
              <a:tr h="536395">
                <a:tc>
                  <a:txBody>
                    <a:bodyPr/>
                    <a:lstStyle/>
                    <a:p>
                      <a:pPr algn="ctr" fontAlgn="ctr"/>
                      <a:r>
                        <a:rPr lang="en-US" altLang="zh-CN" sz="1800" u="none" strike="noStrike">
                          <a:effectLst/>
                          <a:latin typeface="微软雅黑" panose="020B0503020204020204" pitchFamily="34" charset="-122"/>
                          <a:ea typeface="微软雅黑" panose="020B0503020204020204" pitchFamily="34" charset="-122"/>
                        </a:rPr>
                        <a:t>1</a:t>
                      </a:r>
                      <a:endParaRPr lang="en-US" altLang="zh-CN" sz="1800" b="0" i="0" u="none" strike="noStrike">
                        <a:solidFill>
                          <a:srgbClr val="444444"/>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ctr"/>
                      <a:r>
                        <a:rPr lang="zh-CN" altLang="en-US" sz="1800" u="none" strike="noStrike" dirty="0">
                          <a:effectLst/>
                          <a:latin typeface="微软雅黑" panose="020B0503020204020204" pitchFamily="34" charset="-122"/>
                          <a:ea typeface="微软雅黑" panose="020B0503020204020204" pitchFamily="34" charset="-122"/>
                        </a:rPr>
                        <a:t>加利福尼亚州</a:t>
                      </a:r>
                      <a:endParaRPr lang="zh-CN" altLang="en-US" sz="1800" b="0" i="0" u="none" strike="noStrike" dirty="0">
                        <a:solidFill>
                          <a:srgbClr val="444444"/>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ctr"/>
                      <a:r>
                        <a:rPr lang="en-US" altLang="zh-CN" sz="1800" u="none" strike="noStrike" dirty="0">
                          <a:effectLst/>
                          <a:latin typeface="微软雅黑" panose="020B0503020204020204" pitchFamily="34" charset="-122"/>
                          <a:ea typeface="微软雅黑" panose="020B0503020204020204" pitchFamily="34" charset="-122"/>
                        </a:rPr>
                        <a:t>3977</a:t>
                      </a:r>
                      <a:endParaRPr lang="en-US" altLang="zh-CN" sz="1800" b="0" i="0" u="none" strike="noStrike" dirty="0">
                        <a:solidFill>
                          <a:srgbClr val="444444"/>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ctr"/>
                      <a:r>
                        <a:rPr lang="en-US" altLang="zh-CN" sz="1800" u="none" strike="noStrike" dirty="0">
                          <a:effectLst/>
                          <a:latin typeface="微软雅黑" panose="020B0503020204020204" pitchFamily="34" charset="-122"/>
                          <a:ea typeface="微软雅黑" panose="020B0503020204020204" pitchFamily="34" charset="-122"/>
                        </a:rPr>
                        <a:t>3977</a:t>
                      </a:r>
                      <a:endParaRPr lang="en-US" altLang="zh-CN" sz="1800" b="0" i="0" u="none" strike="noStrike" dirty="0">
                        <a:solidFill>
                          <a:srgbClr val="444444"/>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ctr"/>
                      <a:r>
                        <a:rPr lang="en-US" altLang="zh-CN" sz="1800" u="none" strike="noStrike" dirty="0">
                          <a:effectLst/>
                          <a:latin typeface="微软雅黑" panose="020B0503020204020204" pitchFamily="34" charset="-122"/>
                          <a:ea typeface="微软雅黑" panose="020B0503020204020204" pitchFamily="34" charset="-122"/>
                        </a:rPr>
                        <a:t>0.12</a:t>
                      </a:r>
                      <a:endParaRPr lang="en-US" altLang="zh-CN" sz="18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ctr"/>
                      <a:r>
                        <a:rPr lang="en-US" altLang="zh-CN" sz="1800" u="none" strike="noStrike" dirty="0">
                          <a:effectLst/>
                          <a:latin typeface="微软雅黑" panose="020B0503020204020204" pitchFamily="34" charset="-122"/>
                          <a:ea typeface="微软雅黑" panose="020B0503020204020204" pitchFamily="34" charset="-122"/>
                        </a:rPr>
                        <a:t>218</a:t>
                      </a:r>
                      <a:endParaRPr lang="en-US" altLang="zh-CN" sz="18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ctr"/>
                      <a:r>
                        <a:rPr lang="en-US" altLang="zh-CN" sz="1800" u="none" strike="noStrike" dirty="0">
                          <a:effectLst/>
                          <a:latin typeface="微软雅黑" panose="020B0503020204020204" pitchFamily="34" charset="-122"/>
                          <a:ea typeface="微软雅黑" panose="020B0503020204020204" pitchFamily="34" charset="-122"/>
                        </a:rPr>
                        <a:t>0.12</a:t>
                      </a:r>
                      <a:endParaRPr lang="en-US" altLang="zh-CN" sz="18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ctr"/>
                      <a:r>
                        <a:rPr lang="en-US" altLang="zh-CN" sz="1800" u="none" strike="noStrike" dirty="0">
                          <a:effectLst/>
                          <a:latin typeface="微软雅黑" panose="020B0503020204020204" pitchFamily="34" charset="-122"/>
                          <a:ea typeface="微软雅黑" panose="020B0503020204020204" pitchFamily="34" charset="-122"/>
                        </a:rPr>
                        <a:t>1.02</a:t>
                      </a:r>
                      <a:endParaRPr lang="en-US" altLang="zh-CN" sz="18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ctr"/>
                      <a:r>
                        <a:rPr lang="en-US" altLang="zh-CN" sz="1800" u="none" strike="noStrike">
                          <a:effectLst/>
                          <a:latin typeface="微软雅黑" panose="020B0503020204020204" pitchFamily="34" charset="-122"/>
                          <a:ea typeface="微软雅黑" panose="020B0503020204020204" pitchFamily="34" charset="-122"/>
                        </a:rPr>
                        <a:t>1</a:t>
                      </a:r>
                      <a:endParaRPr lang="en-US" altLang="zh-CN" sz="18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extLst>
                  <a:ext uri="{0D108BD9-81ED-4DB2-BD59-A6C34878D82A}">
                    <a16:rowId xmlns:a16="http://schemas.microsoft.com/office/drawing/2014/main" val="1719329297"/>
                  </a:ext>
                </a:extLst>
              </a:tr>
              <a:tr h="536395">
                <a:tc>
                  <a:txBody>
                    <a:bodyPr/>
                    <a:lstStyle/>
                    <a:p>
                      <a:pPr algn="ctr" fontAlgn="ctr"/>
                      <a:r>
                        <a:rPr lang="en-US" altLang="zh-CN" sz="1800" u="none" strike="noStrike">
                          <a:effectLst/>
                          <a:latin typeface="微软雅黑" panose="020B0503020204020204" pitchFamily="34" charset="-122"/>
                          <a:ea typeface="微软雅黑" panose="020B0503020204020204" pitchFamily="34" charset="-122"/>
                        </a:rPr>
                        <a:t>2</a:t>
                      </a:r>
                      <a:endParaRPr lang="en-US" altLang="zh-CN" sz="1800" b="0" i="0" u="none" strike="noStrike">
                        <a:solidFill>
                          <a:srgbClr val="444444"/>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ctr"/>
                      <a:r>
                        <a:rPr lang="zh-CN" altLang="en-US" sz="1800" u="none" strike="noStrike">
                          <a:effectLst/>
                          <a:latin typeface="微软雅黑" panose="020B0503020204020204" pitchFamily="34" charset="-122"/>
                          <a:ea typeface="微软雅黑" panose="020B0503020204020204" pitchFamily="34" charset="-122"/>
                        </a:rPr>
                        <a:t>德克萨斯州</a:t>
                      </a:r>
                      <a:endParaRPr lang="zh-CN" altLang="en-US" sz="1800" b="0" i="0" u="none" strike="noStrike">
                        <a:solidFill>
                          <a:srgbClr val="444444"/>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ctr"/>
                      <a:r>
                        <a:rPr lang="en-US" altLang="zh-CN" sz="1800" u="none" strike="noStrike" dirty="0">
                          <a:effectLst/>
                          <a:latin typeface="微软雅黑" panose="020B0503020204020204" pitchFamily="34" charset="-122"/>
                          <a:ea typeface="微软雅黑" panose="020B0503020204020204" pitchFamily="34" charset="-122"/>
                        </a:rPr>
                        <a:t>2870</a:t>
                      </a:r>
                      <a:endParaRPr lang="en-US" altLang="zh-CN" sz="1800" b="0" i="0" u="none" strike="noStrike" dirty="0">
                        <a:solidFill>
                          <a:srgbClr val="444444"/>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ctr"/>
                      <a:r>
                        <a:rPr lang="en-US" altLang="zh-CN" sz="1800" u="none" strike="noStrike" dirty="0">
                          <a:effectLst/>
                          <a:latin typeface="微软雅黑" panose="020B0503020204020204" pitchFamily="34" charset="-122"/>
                          <a:ea typeface="微软雅黑" panose="020B0503020204020204" pitchFamily="34" charset="-122"/>
                        </a:rPr>
                        <a:t>2870</a:t>
                      </a:r>
                      <a:endParaRPr lang="en-US" altLang="zh-CN" sz="1800" b="0" i="0" u="none" strike="noStrike" dirty="0">
                        <a:solidFill>
                          <a:srgbClr val="444444"/>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ctr"/>
                      <a:r>
                        <a:rPr lang="en-US" altLang="zh-CN" sz="1800" u="none" strike="noStrike" dirty="0">
                          <a:effectLst/>
                          <a:latin typeface="微软雅黑" panose="020B0503020204020204" pitchFamily="34" charset="-122"/>
                          <a:ea typeface="微软雅黑" panose="020B0503020204020204" pitchFamily="34" charset="-122"/>
                        </a:rPr>
                        <a:t>0.09</a:t>
                      </a:r>
                      <a:endParaRPr lang="en-US" altLang="zh-CN" sz="18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ctr"/>
                      <a:r>
                        <a:rPr lang="en-US" altLang="zh-CN" sz="1800" u="none" strike="noStrike" dirty="0">
                          <a:effectLst/>
                          <a:latin typeface="微软雅黑" panose="020B0503020204020204" pitchFamily="34" charset="-122"/>
                          <a:ea typeface="微软雅黑" panose="020B0503020204020204" pitchFamily="34" charset="-122"/>
                        </a:rPr>
                        <a:t>139</a:t>
                      </a:r>
                      <a:endParaRPr lang="en-US" altLang="zh-CN" sz="18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ctr"/>
                      <a:r>
                        <a:rPr lang="en-US" altLang="zh-CN" sz="1800" u="none" strike="noStrike" dirty="0">
                          <a:effectLst/>
                          <a:latin typeface="微软雅黑" panose="020B0503020204020204" pitchFamily="34" charset="-122"/>
                          <a:ea typeface="微软雅黑" panose="020B0503020204020204" pitchFamily="34" charset="-122"/>
                        </a:rPr>
                        <a:t>0.08</a:t>
                      </a:r>
                      <a:endParaRPr lang="en-US" altLang="zh-CN" sz="18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ctr"/>
                      <a:r>
                        <a:rPr lang="en-US" altLang="zh-CN" sz="1800" u="none" strike="noStrike" dirty="0">
                          <a:effectLst/>
                          <a:latin typeface="微软雅黑" panose="020B0503020204020204" pitchFamily="34" charset="-122"/>
                          <a:ea typeface="微软雅黑" panose="020B0503020204020204" pitchFamily="34" charset="-122"/>
                        </a:rPr>
                        <a:t>0.90</a:t>
                      </a:r>
                      <a:endParaRPr lang="en-US" altLang="zh-CN" sz="18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ctr"/>
                      <a:r>
                        <a:rPr lang="en-US" altLang="zh-CN" sz="1800" u="none" strike="noStrike">
                          <a:effectLst/>
                          <a:latin typeface="微软雅黑" panose="020B0503020204020204" pitchFamily="34" charset="-122"/>
                          <a:ea typeface="微软雅黑" panose="020B0503020204020204" pitchFamily="34" charset="-122"/>
                        </a:rPr>
                        <a:t>0</a:t>
                      </a:r>
                      <a:endParaRPr lang="en-US" altLang="zh-CN" sz="18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extLst>
                  <a:ext uri="{0D108BD9-81ED-4DB2-BD59-A6C34878D82A}">
                    <a16:rowId xmlns:a16="http://schemas.microsoft.com/office/drawing/2014/main" val="2907752464"/>
                  </a:ext>
                </a:extLst>
              </a:tr>
              <a:tr h="362429">
                <a:tc>
                  <a:txBody>
                    <a:bodyPr/>
                    <a:lstStyle/>
                    <a:p>
                      <a:pPr algn="ctr" fontAlgn="ctr"/>
                      <a:r>
                        <a:rPr lang="en-US" altLang="zh-CN" sz="1800" u="none" strike="noStrike">
                          <a:effectLst/>
                          <a:latin typeface="微软雅黑" panose="020B0503020204020204" pitchFamily="34" charset="-122"/>
                          <a:ea typeface="微软雅黑" panose="020B0503020204020204" pitchFamily="34" charset="-122"/>
                        </a:rPr>
                        <a:t>3</a:t>
                      </a:r>
                      <a:endParaRPr lang="en-US" altLang="zh-CN" sz="1800" b="0" i="0" u="none" strike="noStrike">
                        <a:solidFill>
                          <a:srgbClr val="444444"/>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ctr"/>
                      <a:r>
                        <a:rPr lang="zh-CN" altLang="en-US" sz="1800" u="none" strike="noStrike">
                          <a:effectLst/>
                          <a:latin typeface="微软雅黑" panose="020B0503020204020204" pitchFamily="34" charset="-122"/>
                          <a:ea typeface="微软雅黑" panose="020B0503020204020204" pitchFamily="34" charset="-122"/>
                        </a:rPr>
                        <a:t>佛罗里达州</a:t>
                      </a:r>
                      <a:endParaRPr lang="zh-CN" altLang="en-US" sz="1800" b="0" i="0" u="none" strike="noStrike">
                        <a:solidFill>
                          <a:srgbClr val="444444"/>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ctr"/>
                      <a:r>
                        <a:rPr lang="en-US" altLang="zh-CN" sz="1800" u="none" strike="noStrike">
                          <a:effectLst/>
                          <a:latin typeface="微软雅黑" panose="020B0503020204020204" pitchFamily="34" charset="-122"/>
                          <a:ea typeface="微软雅黑" panose="020B0503020204020204" pitchFamily="34" charset="-122"/>
                        </a:rPr>
                        <a:t>2131</a:t>
                      </a:r>
                      <a:endParaRPr lang="en-US" altLang="zh-CN" sz="1800" b="0" i="0" u="none" strike="noStrike">
                        <a:solidFill>
                          <a:srgbClr val="444444"/>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ctr"/>
                      <a:r>
                        <a:rPr lang="en-US" altLang="zh-CN" sz="1800" u="none" strike="noStrike">
                          <a:effectLst/>
                          <a:latin typeface="微软雅黑" panose="020B0503020204020204" pitchFamily="34" charset="-122"/>
                          <a:ea typeface="微软雅黑" panose="020B0503020204020204" pitchFamily="34" charset="-122"/>
                        </a:rPr>
                        <a:t>2131</a:t>
                      </a:r>
                      <a:endParaRPr lang="en-US" altLang="zh-CN" sz="1800" b="0" i="0" u="none" strike="noStrike">
                        <a:solidFill>
                          <a:srgbClr val="444444"/>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ctr"/>
                      <a:r>
                        <a:rPr lang="en-US" altLang="zh-CN" sz="1800" u="none" strike="noStrike" dirty="0">
                          <a:effectLst/>
                          <a:latin typeface="微软雅黑" panose="020B0503020204020204" pitchFamily="34" charset="-122"/>
                          <a:ea typeface="微软雅黑" panose="020B0503020204020204" pitchFamily="34" charset="-122"/>
                        </a:rPr>
                        <a:t>0.07</a:t>
                      </a:r>
                      <a:endParaRPr lang="en-US" altLang="zh-CN" sz="18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ctr"/>
                      <a:r>
                        <a:rPr lang="en-US" altLang="zh-CN" sz="1800" u="none" strike="noStrike" dirty="0">
                          <a:effectLst/>
                          <a:latin typeface="微软雅黑" panose="020B0503020204020204" pitchFamily="34" charset="-122"/>
                          <a:ea typeface="微软雅黑" panose="020B0503020204020204" pitchFamily="34" charset="-122"/>
                        </a:rPr>
                        <a:t>139</a:t>
                      </a:r>
                      <a:endParaRPr lang="en-US" altLang="zh-CN" sz="18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ctr"/>
                      <a:r>
                        <a:rPr lang="en-US" altLang="zh-CN" sz="1800" u="none" strike="noStrike" dirty="0">
                          <a:effectLst/>
                          <a:latin typeface="微软雅黑" panose="020B0503020204020204" pitchFamily="34" charset="-122"/>
                          <a:ea typeface="微软雅黑" panose="020B0503020204020204" pitchFamily="34" charset="-122"/>
                        </a:rPr>
                        <a:t>0.08</a:t>
                      </a:r>
                      <a:endParaRPr lang="en-US" altLang="zh-CN" sz="18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ctr"/>
                      <a:r>
                        <a:rPr lang="en-US" altLang="zh-CN" sz="1800" u="none" strike="noStrike" dirty="0">
                          <a:effectLst/>
                          <a:latin typeface="微软雅黑" panose="020B0503020204020204" pitchFamily="34" charset="-122"/>
                          <a:ea typeface="微软雅黑" panose="020B0503020204020204" pitchFamily="34" charset="-122"/>
                        </a:rPr>
                        <a:t>1.21</a:t>
                      </a:r>
                      <a:endParaRPr lang="en-US" altLang="zh-CN" sz="18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ctr"/>
                      <a:r>
                        <a:rPr lang="en-US" altLang="zh-CN" sz="1800" u="none" strike="noStrike">
                          <a:effectLst/>
                          <a:latin typeface="微软雅黑" panose="020B0503020204020204" pitchFamily="34" charset="-122"/>
                          <a:ea typeface="微软雅黑" panose="020B0503020204020204" pitchFamily="34" charset="-122"/>
                        </a:rPr>
                        <a:t>1</a:t>
                      </a:r>
                      <a:endParaRPr lang="en-US" altLang="zh-CN" sz="18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extLst>
                  <a:ext uri="{0D108BD9-81ED-4DB2-BD59-A6C34878D82A}">
                    <a16:rowId xmlns:a16="http://schemas.microsoft.com/office/drawing/2014/main" val="2309284118"/>
                  </a:ext>
                </a:extLst>
              </a:tr>
              <a:tr h="507401">
                <a:tc>
                  <a:txBody>
                    <a:bodyPr/>
                    <a:lstStyle/>
                    <a:p>
                      <a:pPr algn="ctr" fontAlgn="ctr"/>
                      <a:r>
                        <a:rPr lang="en-US" altLang="zh-CN" sz="1800" u="none" strike="noStrike">
                          <a:effectLst/>
                          <a:latin typeface="微软雅黑" panose="020B0503020204020204" pitchFamily="34" charset="-122"/>
                          <a:ea typeface="微软雅黑" panose="020B0503020204020204" pitchFamily="34" charset="-122"/>
                        </a:rPr>
                        <a:t>4</a:t>
                      </a:r>
                      <a:endParaRPr lang="en-US" altLang="zh-CN" sz="1800" b="0" i="0" u="none" strike="noStrike">
                        <a:solidFill>
                          <a:srgbClr val="444444"/>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ctr"/>
                      <a:r>
                        <a:rPr lang="zh-CN" altLang="en-US" sz="1800" u="none" strike="noStrike">
                          <a:effectLst/>
                          <a:latin typeface="微软雅黑" panose="020B0503020204020204" pitchFamily="34" charset="-122"/>
                          <a:ea typeface="微软雅黑" panose="020B0503020204020204" pitchFamily="34" charset="-122"/>
                        </a:rPr>
                        <a:t>纽约州</a:t>
                      </a:r>
                      <a:endParaRPr lang="zh-CN" altLang="en-US" sz="1800" b="0" i="0" u="none" strike="noStrike">
                        <a:solidFill>
                          <a:srgbClr val="444444"/>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ctr"/>
                      <a:r>
                        <a:rPr lang="en-US" altLang="zh-CN" sz="1800" u="none" strike="noStrike">
                          <a:effectLst/>
                          <a:latin typeface="微软雅黑" panose="020B0503020204020204" pitchFamily="34" charset="-122"/>
                          <a:ea typeface="微软雅黑" panose="020B0503020204020204" pitchFamily="34" charset="-122"/>
                        </a:rPr>
                        <a:t>1986</a:t>
                      </a:r>
                      <a:endParaRPr lang="en-US" altLang="zh-CN" sz="1800" b="0" i="0" u="none" strike="noStrike">
                        <a:solidFill>
                          <a:srgbClr val="444444"/>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ctr"/>
                      <a:r>
                        <a:rPr lang="en-US" altLang="zh-CN" sz="1800" u="none" strike="noStrike">
                          <a:effectLst/>
                          <a:latin typeface="微软雅黑" panose="020B0503020204020204" pitchFamily="34" charset="-122"/>
                          <a:ea typeface="微软雅黑" panose="020B0503020204020204" pitchFamily="34" charset="-122"/>
                        </a:rPr>
                        <a:t>1986</a:t>
                      </a:r>
                      <a:endParaRPr lang="en-US" altLang="zh-CN" sz="1800" b="0" i="0" u="none" strike="noStrike">
                        <a:solidFill>
                          <a:srgbClr val="444444"/>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ctr"/>
                      <a:r>
                        <a:rPr lang="en-US" altLang="zh-CN" sz="1800" u="none" strike="noStrike" dirty="0">
                          <a:effectLst/>
                          <a:latin typeface="微软雅黑" panose="020B0503020204020204" pitchFamily="34" charset="-122"/>
                          <a:ea typeface="微软雅黑" panose="020B0503020204020204" pitchFamily="34" charset="-122"/>
                        </a:rPr>
                        <a:t>0.06</a:t>
                      </a:r>
                      <a:endParaRPr lang="en-US" altLang="zh-CN" sz="18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ctr"/>
                      <a:r>
                        <a:rPr lang="en-US" altLang="zh-CN" sz="1800" u="none" strike="noStrike" dirty="0">
                          <a:effectLst/>
                          <a:latin typeface="微软雅黑" panose="020B0503020204020204" pitchFamily="34" charset="-122"/>
                          <a:ea typeface="微软雅黑" panose="020B0503020204020204" pitchFamily="34" charset="-122"/>
                        </a:rPr>
                        <a:t>120</a:t>
                      </a:r>
                      <a:endParaRPr lang="en-US" altLang="zh-CN" sz="18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ctr"/>
                      <a:r>
                        <a:rPr lang="en-US" altLang="zh-CN" sz="1800" u="none" strike="noStrike" dirty="0">
                          <a:effectLst/>
                          <a:latin typeface="微软雅黑" panose="020B0503020204020204" pitchFamily="34" charset="-122"/>
                          <a:ea typeface="微软雅黑" panose="020B0503020204020204" pitchFamily="34" charset="-122"/>
                        </a:rPr>
                        <a:t>0.07</a:t>
                      </a:r>
                      <a:endParaRPr lang="en-US" altLang="zh-CN" sz="18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ctr"/>
                      <a:r>
                        <a:rPr lang="en-US" altLang="zh-CN" sz="1800" u="none" strike="noStrike" dirty="0">
                          <a:effectLst/>
                          <a:latin typeface="微软雅黑" panose="020B0503020204020204" pitchFamily="34" charset="-122"/>
                          <a:ea typeface="微软雅黑" panose="020B0503020204020204" pitchFamily="34" charset="-122"/>
                        </a:rPr>
                        <a:t>1.12</a:t>
                      </a:r>
                      <a:endParaRPr lang="en-US" altLang="zh-CN" sz="18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ctr"/>
                      <a:r>
                        <a:rPr lang="en-US" altLang="zh-CN" sz="1800" u="none" strike="noStrike" dirty="0">
                          <a:effectLst/>
                          <a:latin typeface="微软雅黑" panose="020B0503020204020204" pitchFamily="34" charset="-122"/>
                          <a:ea typeface="微软雅黑" panose="020B0503020204020204" pitchFamily="34" charset="-122"/>
                        </a:rPr>
                        <a:t>1</a:t>
                      </a:r>
                      <a:endParaRPr lang="en-US" altLang="zh-CN" sz="18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extLst>
                  <a:ext uri="{0D108BD9-81ED-4DB2-BD59-A6C34878D82A}">
                    <a16:rowId xmlns:a16="http://schemas.microsoft.com/office/drawing/2014/main" val="483933389"/>
                  </a:ext>
                </a:extLst>
              </a:tr>
              <a:tr h="536395">
                <a:tc>
                  <a:txBody>
                    <a:bodyPr/>
                    <a:lstStyle/>
                    <a:p>
                      <a:pPr algn="ctr" fontAlgn="ctr"/>
                      <a:r>
                        <a:rPr lang="en-US" altLang="zh-CN" sz="1800" u="none" strike="noStrike">
                          <a:effectLst/>
                          <a:latin typeface="微软雅黑" panose="020B0503020204020204" pitchFamily="34" charset="-122"/>
                          <a:ea typeface="微软雅黑" panose="020B0503020204020204" pitchFamily="34" charset="-122"/>
                        </a:rPr>
                        <a:t>5</a:t>
                      </a:r>
                      <a:endParaRPr lang="en-US" altLang="zh-CN" sz="1800" b="0" i="0" u="none" strike="noStrike">
                        <a:solidFill>
                          <a:srgbClr val="444444"/>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ctr"/>
                      <a:r>
                        <a:rPr lang="zh-CN" altLang="en-US" sz="1800" u="none" strike="noStrike">
                          <a:effectLst/>
                          <a:latin typeface="微软雅黑" panose="020B0503020204020204" pitchFamily="34" charset="-122"/>
                          <a:ea typeface="微软雅黑" panose="020B0503020204020204" pitchFamily="34" charset="-122"/>
                        </a:rPr>
                        <a:t>宾夕法尼亚州</a:t>
                      </a:r>
                      <a:endParaRPr lang="zh-CN" altLang="en-US" sz="1800" b="0" i="0" u="none" strike="noStrike">
                        <a:solidFill>
                          <a:srgbClr val="444444"/>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ctr"/>
                      <a:r>
                        <a:rPr lang="en-US" altLang="zh-CN" sz="1800" u="none" strike="noStrike">
                          <a:effectLst/>
                          <a:latin typeface="微软雅黑" panose="020B0503020204020204" pitchFamily="34" charset="-122"/>
                          <a:ea typeface="微软雅黑" panose="020B0503020204020204" pitchFamily="34" charset="-122"/>
                        </a:rPr>
                        <a:t>1282</a:t>
                      </a:r>
                      <a:endParaRPr lang="en-US" altLang="zh-CN" sz="1800" b="0" i="0" u="none" strike="noStrike">
                        <a:solidFill>
                          <a:srgbClr val="444444"/>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ctr"/>
                      <a:r>
                        <a:rPr lang="en-US" altLang="zh-CN" sz="1800" u="none" strike="noStrike">
                          <a:effectLst/>
                          <a:latin typeface="微软雅黑" panose="020B0503020204020204" pitchFamily="34" charset="-122"/>
                          <a:ea typeface="微软雅黑" panose="020B0503020204020204" pitchFamily="34" charset="-122"/>
                        </a:rPr>
                        <a:t>1282</a:t>
                      </a:r>
                      <a:endParaRPr lang="en-US" altLang="zh-CN" sz="1800" b="0" i="0" u="none" strike="noStrike">
                        <a:solidFill>
                          <a:srgbClr val="444444"/>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ctr"/>
                      <a:r>
                        <a:rPr lang="en-US" altLang="zh-CN" sz="1800" u="none" strike="noStrike" dirty="0">
                          <a:effectLst/>
                          <a:latin typeface="微软雅黑" panose="020B0503020204020204" pitchFamily="34" charset="-122"/>
                          <a:ea typeface="微软雅黑" panose="020B0503020204020204" pitchFamily="34" charset="-122"/>
                        </a:rPr>
                        <a:t>0.04</a:t>
                      </a:r>
                      <a:endParaRPr lang="en-US" altLang="zh-CN" sz="18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ctr"/>
                      <a:r>
                        <a:rPr lang="en-US" altLang="zh-CN" sz="1800" u="none" strike="noStrike">
                          <a:effectLst/>
                          <a:latin typeface="微软雅黑" panose="020B0503020204020204" pitchFamily="34" charset="-122"/>
                          <a:ea typeface="微软雅黑" panose="020B0503020204020204" pitchFamily="34" charset="-122"/>
                        </a:rPr>
                        <a:t>71</a:t>
                      </a:r>
                      <a:endParaRPr lang="en-US" altLang="zh-CN" sz="18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ctr"/>
                      <a:r>
                        <a:rPr lang="en-US" altLang="zh-CN" sz="1800" u="none" strike="noStrike" dirty="0">
                          <a:effectLst/>
                          <a:latin typeface="微软雅黑" panose="020B0503020204020204" pitchFamily="34" charset="-122"/>
                          <a:ea typeface="微软雅黑" panose="020B0503020204020204" pitchFamily="34" charset="-122"/>
                        </a:rPr>
                        <a:t>0.04</a:t>
                      </a:r>
                      <a:endParaRPr lang="en-US" altLang="zh-CN" sz="18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ctr"/>
                      <a:r>
                        <a:rPr lang="en-US" altLang="zh-CN" sz="1800" u="none" strike="noStrike" dirty="0">
                          <a:effectLst/>
                          <a:latin typeface="微软雅黑" panose="020B0503020204020204" pitchFamily="34" charset="-122"/>
                          <a:ea typeface="微软雅黑" panose="020B0503020204020204" pitchFamily="34" charset="-122"/>
                        </a:rPr>
                        <a:t>1.03</a:t>
                      </a:r>
                      <a:endParaRPr lang="en-US" altLang="zh-CN" sz="18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ctr"/>
                      <a:r>
                        <a:rPr lang="en-US" altLang="zh-CN" sz="1800" u="none" strike="noStrike" dirty="0">
                          <a:effectLst/>
                          <a:latin typeface="微软雅黑" panose="020B0503020204020204" pitchFamily="34" charset="-122"/>
                          <a:ea typeface="微软雅黑" panose="020B0503020204020204" pitchFamily="34" charset="-122"/>
                        </a:rPr>
                        <a:t>1</a:t>
                      </a:r>
                      <a:endParaRPr lang="en-US" altLang="zh-CN" sz="18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extLst>
                  <a:ext uri="{0D108BD9-81ED-4DB2-BD59-A6C34878D82A}">
                    <a16:rowId xmlns:a16="http://schemas.microsoft.com/office/drawing/2014/main" val="2495063933"/>
                  </a:ext>
                </a:extLst>
              </a:tr>
              <a:tr h="536395">
                <a:tc>
                  <a:txBody>
                    <a:bodyPr/>
                    <a:lstStyle/>
                    <a:p>
                      <a:pPr algn="ctr" fontAlgn="ctr"/>
                      <a:r>
                        <a:rPr lang="en-US" altLang="zh-CN" sz="1800" u="none" strike="noStrike">
                          <a:effectLst/>
                          <a:latin typeface="微软雅黑" panose="020B0503020204020204" pitchFamily="34" charset="-122"/>
                          <a:ea typeface="微软雅黑" panose="020B0503020204020204" pitchFamily="34" charset="-122"/>
                        </a:rPr>
                        <a:t>6</a:t>
                      </a:r>
                      <a:endParaRPr lang="en-US" altLang="zh-CN" sz="1800" b="0" i="0" u="none" strike="noStrike">
                        <a:solidFill>
                          <a:srgbClr val="444444"/>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ctr"/>
                      <a:r>
                        <a:rPr lang="zh-CN" altLang="en-US" sz="1800" u="none" strike="noStrike">
                          <a:effectLst/>
                          <a:latin typeface="微软雅黑" panose="020B0503020204020204" pitchFamily="34" charset="-122"/>
                          <a:ea typeface="微软雅黑" panose="020B0503020204020204" pitchFamily="34" charset="-122"/>
                        </a:rPr>
                        <a:t>伊利诺伊州</a:t>
                      </a:r>
                      <a:endParaRPr lang="zh-CN" altLang="en-US" sz="1800" b="0" i="0" u="none" strike="noStrike">
                        <a:solidFill>
                          <a:srgbClr val="444444"/>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ctr"/>
                      <a:r>
                        <a:rPr lang="en-US" altLang="zh-CN" sz="1800" u="none" strike="noStrike">
                          <a:effectLst/>
                          <a:latin typeface="微软雅黑" panose="020B0503020204020204" pitchFamily="34" charset="-122"/>
                          <a:ea typeface="微软雅黑" panose="020B0503020204020204" pitchFamily="34" charset="-122"/>
                        </a:rPr>
                        <a:t>1276</a:t>
                      </a:r>
                      <a:endParaRPr lang="en-US" altLang="zh-CN" sz="1800" b="0" i="0" u="none" strike="noStrike">
                        <a:solidFill>
                          <a:srgbClr val="444444"/>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ctr"/>
                      <a:r>
                        <a:rPr lang="en-US" altLang="zh-CN" sz="1800" u="none" strike="noStrike">
                          <a:effectLst/>
                          <a:latin typeface="微软雅黑" panose="020B0503020204020204" pitchFamily="34" charset="-122"/>
                          <a:ea typeface="微软雅黑" panose="020B0503020204020204" pitchFamily="34" charset="-122"/>
                        </a:rPr>
                        <a:t>1276</a:t>
                      </a:r>
                      <a:endParaRPr lang="en-US" altLang="zh-CN" sz="1800" b="0" i="0" u="none" strike="noStrike">
                        <a:solidFill>
                          <a:srgbClr val="444444"/>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ctr"/>
                      <a:r>
                        <a:rPr lang="en-US" altLang="zh-CN" sz="1800" u="none" strike="noStrike" dirty="0">
                          <a:effectLst/>
                          <a:latin typeface="微软雅黑" panose="020B0503020204020204" pitchFamily="34" charset="-122"/>
                          <a:ea typeface="微软雅黑" panose="020B0503020204020204" pitchFamily="34" charset="-122"/>
                        </a:rPr>
                        <a:t>0.04</a:t>
                      </a:r>
                      <a:endParaRPr lang="en-US" altLang="zh-CN" sz="18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ctr"/>
                      <a:r>
                        <a:rPr lang="en-US" altLang="zh-CN" sz="1800" u="none" strike="noStrike">
                          <a:effectLst/>
                          <a:latin typeface="微软雅黑" panose="020B0503020204020204" pitchFamily="34" charset="-122"/>
                          <a:ea typeface="微软雅黑" panose="020B0503020204020204" pitchFamily="34" charset="-122"/>
                        </a:rPr>
                        <a:t>83</a:t>
                      </a:r>
                      <a:endParaRPr lang="en-US" altLang="zh-CN" sz="18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ctr"/>
                      <a:r>
                        <a:rPr lang="en-US" altLang="zh-CN" sz="1800" u="none" strike="noStrike" dirty="0">
                          <a:effectLst/>
                          <a:latin typeface="微软雅黑" panose="020B0503020204020204" pitchFamily="34" charset="-122"/>
                          <a:ea typeface="微软雅黑" panose="020B0503020204020204" pitchFamily="34" charset="-122"/>
                        </a:rPr>
                        <a:t>0.05</a:t>
                      </a:r>
                      <a:endParaRPr lang="en-US" altLang="zh-CN" sz="18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ctr"/>
                      <a:r>
                        <a:rPr lang="en-US" altLang="zh-CN" sz="1800" u="none" strike="noStrike" dirty="0">
                          <a:effectLst/>
                          <a:latin typeface="微软雅黑" panose="020B0503020204020204" pitchFamily="34" charset="-122"/>
                          <a:ea typeface="微软雅黑" panose="020B0503020204020204" pitchFamily="34" charset="-122"/>
                        </a:rPr>
                        <a:t>1.21</a:t>
                      </a:r>
                      <a:endParaRPr lang="en-US" altLang="zh-CN" sz="18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ctr"/>
                      <a:r>
                        <a:rPr lang="en-US" altLang="zh-CN" sz="1800" u="none" strike="noStrike" dirty="0">
                          <a:effectLst/>
                          <a:latin typeface="微软雅黑" panose="020B0503020204020204" pitchFamily="34" charset="-122"/>
                          <a:ea typeface="微软雅黑" panose="020B0503020204020204" pitchFamily="34" charset="-122"/>
                        </a:rPr>
                        <a:t>1</a:t>
                      </a:r>
                      <a:endParaRPr lang="en-US" altLang="zh-CN" sz="18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extLst>
                  <a:ext uri="{0D108BD9-81ED-4DB2-BD59-A6C34878D82A}">
                    <a16:rowId xmlns:a16="http://schemas.microsoft.com/office/drawing/2014/main" val="2077850460"/>
                  </a:ext>
                </a:extLst>
              </a:tr>
            </a:tbl>
          </a:graphicData>
        </a:graphic>
      </p:graphicFrame>
    </p:spTree>
    <p:extLst>
      <p:ext uri="{BB962C8B-B14F-4D97-AF65-F5344CB8AC3E}">
        <p14:creationId xmlns:p14="http://schemas.microsoft.com/office/powerpoint/2010/main" val="2045651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p:txBody>
          <a:bodyPr>
            <a:noAutofit/>
          </a:bodyPr>
          <a:lstStyle/>
          <a:p>
            <a:r>
              <a:rPr lang="en-US" altLang="zh-CN" kern="0" dirty="0">
                <a:latin typeface="微软雅黑" panose="020B0503020204020204" pitchFamily="34" charset="-122"/>
                <a:ea typeface="微软雅黑" panose="020B0503020204020204" pitchFamily="34" charset="-122"/>
              </a:rPr>
              <a:t>2.3 </a:t>
            </a:r>
            <a:r>
              <a:rPr lang="zh-CN" altLang="en-US" kern="0" dirty="0">
                <a:latin typeface="微软雅黑" panose="020B0503020204020204" pitchFamily="34" charset="-122"/>
                <a:ea typeface="微软雅黑" panose="020B0503020204020204" pitchFamily="34" charset="-122"/>
              </a:rPr>
              <a:t>运营体系数据化</a:t>
            </a:r>
            <a:r>
              <a:rPr lang="en-US" altLang="zh-CN" kern="0" dirty="0">
                <a:latin typeface="微软雅黑" panose="020B0503020204020204" pitchFamily="34" charset="-122"/>
                <a:ea typeface="微软雅黑" panose="020B0503020204020204" pitchFamily="34" charset="-122"/>
              </a:rPr>
              <a:t>——</a:t>
            </a:r>
            <a:r>
              <a:rPr lang="zh-CN" altLang="en-US" kern="0" dirty="0">
                <a:latin typeface="微软雅黑" panose="020B0503020204020204" pitchFamily="34" charset="-122"/>
                <a:ea typeface="微软雅黑" panose="020B0503020204020204" pitchFamily="34" charset="-122"/>
              </a:rPr>
              <a:t>关键词优化</a:t>
            </a:r>
            <a:endParaRPr lang="zh-CN" altLang="en-US" dirty="0"/>
          </a:p>
        </p:txBody>
      </p:sp>
      <p:sp>
        <p:nvSpPr>
          <p:cNvPr id="3" name="文本框 2">
            <a:extLst>
              <a:ext uri="{FF2B5EF4-FFF2-40B4-BE49-F238E27FC236}">
                <a16:creationId xmlns:a16="http://schemas.microsoft.com/office/drawing/2014/main" id="{EE3E5CC3-7503-48F4-85DD-4ACB6BB65F0E}"/>
              </a:ext>
            </a:extLst>
          </p:cNvPr>
          <p:cNvSpPr txBox="1"/>
          <p:nvPr/>
        </p:nvSpPr>
        <p:spPr>
          <a:xfrm>
            <a:off x="100236" y="950972"/>
            <a:ext cx="8821964" cy="1180131"/>
          </a:xfrm>
          <a:prstGeom prst="rect">
            <a:avLst/>
          </a:prstGeom>
          <a:noFill/>
          <a:ln w="12700" cap="flat">
            <a:noFill/>
            <a:miter lim="400000"/>
          </a:ln>
        </p:spPr>
        <p:style>
          <a:lnRef idx="0">
            <a:scrgbClr r="0" g="0" b="0"/>
          </a:lnRef>
          <a:fillRef idx="0">
            <a:scrgbClr r="0" g="0" b="0"/>
          </a:fillRef>
          <a:effectRef idx="0">
            <a:scrgbClr r="0" g="0" b="0"/>
          </a:effectRef>
          <a:fontRef idx="none"/>
        </p:style>
        <p:txBody>
          <a:bodyPr spcFirstLastPara="1" wrap="square" lIns="35719" tIns="35719" rIns="35719" bIns="35719" spcCol="38100" anchor="ctr">
            <a:spAutoFit/>
          </a:bodyPr>
          <a:lstStyle/>
          <a:p>
            <a:pPr>
              <a:lnSpc>
                <a:spcPct val="150000"/>
              </a:lnSpc>
              <a:defRPr/>
            </a:pPr>
            <a:r>
              <a:rPr lang="zh-CN" altLang="en-US" sz="2400" dirty="0">
                <a:latin typeface="微软雅黑" panose="020B0503020204020204" pitchFamily="34" charset="-122"/>
                <a:ea typeface="微软雅黑" panose="020B0503020204020204" pitchFamily="34" charset="-122"/>
              </a:rPr>
              <a:t>从需求角度优化：用户搜索什么词就用什么词</a:t>
            </a:r>
            <a:endParaRPr lang="en-US" altLang="zh-CN" sz="2400" dirty="0">
              <a:latin typeface="微软雅黑" panose="020B0503020204020204" pitchFamily="34" charset="-122"/>
              <a:ea typeface="微软雅黑" panose="020B0503020204020204" pitchFamily="34" charset="-122"/>
            </a:endParaRPr>
          </a:p>
          <a:p>
            <a:pPr>
              <a:lnSpc>
                <a:spcPct val="150000"/>
              </a:lnSpc>
              <a:defRPr/>
            </a:pPr>
            <a:r>
              <a:rPr lang="zh-CN" altLang="en-US" sz="2400" dirty="0">
                <a:latin typeface="微软雅黑" panose="020B0503020204020204" pitchFamily="34" charset="-122"/>
                <a:ea typeface="微软雅黑" panose="020B0503020204020204" pitchFamily="34" charset="-122"/>
              </a:rPr>
              <a:t>从竞争角度优化：竞争对手（大卖）</a:t>
            </a:r>
            <a:r>
              <a:rPr lang="en-US" altLang="zh-CN" sz="2400" dirty="0">
                <a:latin typeface="微软雅黑" panose="020B0503020204020204" pitchFamily="34" charset="-122"/>
                <a:ea typeface="微软雅黑" panose="020B0503020204020204" pitchFamily="34" charset="-122"/>
              </a:rPr>
              <a:t>listing</a:t>
            </a:r>
            <a:r>
              <a:rPr lang="zh-CN" altLang="en-US" sz="2400" dirty="0">
                <a:latin typeface="微软雅黑" panose="020B0503020204020204" pitchFamily="34" charset="-122"/>
                <a:ea typeface="微软雅黑" panose="020B0503020204020204" pitchFamily="34" charset="-122"/>
              </a:rPr>
              <a:t>有什么词就用什么词</a:t>
            </a:r>
            <a:endParaRPr lang="en-US" altLang="zh-CN" sz="2400" dirty="0">
              <a:latin typeface="微软雅黑" panose="020B0503020204020204" pitchFamily="34" charset="-122"/>
              <a:ea typeface="微软雅黑" panose="020B0503020204020204" pitchFamily="34" charset="-122"/>
            </a:endParaRPr>
          </a:p>
        </p:txBody>
      </p:sp>
      <p:pic>
        <p:nvPicPr>
          <p:cNvPr id="4" name="图片 3">
            <a:extLst>
              <a:ext uri="{FF2B5EF4-FFF2-40B4-BE49-F238E27FC236}">
                <a16:creationId xmlns:a16="http://schemas.microsoft.com/office/drawing/2014/main" id="{D4F2B1EB-ACF0-4604-8118-8002A02EF68E}"/>
              </a:ext>
            </a:extLst>
          </p:cNvPr>
          <p:cNvPicPr>
            <a:picLocks noChangeAspect="1"/>
          </p:cNvPicPr>
          <p:nvPr/>
        </p:nvPicPr>
        <p:blipFill>
          <a:blip r:embed="rId2"/>
          <a:stretch>
            <a:fillRect/>
          </a:stretch>
        </p:blipFill>
        <p:spPr>
          <a:xfrm>
            <a:off x="100236" y="2535208"/>
            <a:ext cx="2931949" cy="3330511"/>
          </a:xfrm>
          <a:prstGeom prst="rect">
            <a:avLst/>
          </a:prstGeom>
        </p:spPr>
      </p:pic>
      <p:pic>
        <p:nvPicPr>
          <p:cNvPr id="5" name="图片 4">
            <a:extLst>
              <a:ext uri="{FF2B5EF4-FFF2-40B4-BE49-F238E27FC236}">
                <a16:creationId xmlns:a16="http://schemas.microsoft.com/office/drawing/2014/main" id="{CCB465AE-255D-4294-BBEE-4DD1E7705E13}"/>
              </a:ext>
            </a:extLst>
          </p:cNvPr>
          <p:cNvPicPr>
            <a:picLocks noChangeAspect="1"/>
          </p:cNvPicPr>
          <p:nvPr/>
        </p:nvPicPr>
        <p:blipFill>
          <a:blip r:embed="rId3"/>
          <a:stretch>
            <a:fillRect/>
          </a:stretch>
        </p:blipFill>
        <p:spPr>
          <a:xfrm>
            <a:off x="3073578" y="2535208"/>
            <a:ext cx="4708187" cy="1319150"/>
          </a:xfrm>
          <a:prstGeom prst="rect">
            <a:avLst/>
          </a:prstGeom>
        </p:spPr>
      </p:pic>
      <p:pic>
        <p:nvPicPr>
          <p:cNvPr id="6" name="图片 5">
            <a:extLst>
              <a:ext uri="{FF2B5EF4-FFF2-40B4-BE49-F238E27FC236}">
                <a16:creationId xmlns:a16="http://schemas.microsoft.com/office/drawing/2014/main" id="{C1567B12-83F6-4871-8255-F2DEB962904D}"/>
              </a:ext>
            </a:extLst>
          </p:cNvPr>
          <p:cNvPicPr>
            <a:picLocks noChangeAspect="1"/>
          </p:cNvPicPr>
          <p:nvPr/>
        </p:nvPicPr>
        <p:blipFill>
          <a:blip r:embed="rId4"/>
          <a:stretch>
            <a:fillRect/>
          </a:stretch>
        </p:blipFill>
        <p:spPr>
          <a:xfrm>
            <a:off x="3992832" y="3936608"/>
            <a:ext cx="2863997" cy="1784442"/>
          </a:xfrm>
          <a:prstGeom prst="rect">
            <a:avLst/>
          </a:prstGeom>
        </p:spPr>
      </p:pic>
      <p:pic>
        <p:nvPicPr>
          <p:cNvPr id="7" name="图片 6">
            <a:extLst>
              <a:ext uri="{FF2B5EF4-FFF2-40B4-BE49-F238E27FC236}">
                <a16:creationId xmlns:a16="http://schemas.microsoft.com/office/drawing/2014/main" id="{2D4D7658-0D5C-46B6-A549-F50030DA6F3F}"/>
              </a:ext>
            </a:extLst>
          </p:cNvPr>
          <p:cNvPicPr>
            <a:picLocks noChangeAspect="1"/>
          </p:cNvPicPr>
          <p:nvPr/>
        </p:nvPicPr>
        <p:blipFill>
          <a:blip r:embed="rId5"/>
          <a:stretch>
            <a:fillRect/>
          </a:stretch>
        </p:blipFill>
        <p:spPr>
          <a:xfrm>
            <a:off x="7758633" y="2762293"/>
            <a:ext cx="3409138" cy="619165"/>
          </a:xfrm>
          <a:prstGeom prst="rect">
            <a:avLst/>
          </a:prstGeom>
        </p:spPr>
      </p:pic>
      <p:pic>
        <p:nvPicPr>
          <p:cNvPr id="8" name="图片 7">
            <a:extLst>
              <a:ext uri="{FF2B5EF4-FFF2-40B4-BE49-F238E27FC236}">
                <a16:creationId xmlns:a16="http://schemas.microsoft.com/office/drawing/2014/main" id="{EEAE9E67-D2A1-49A8-91E7-DC76F74A3B6A}"/>
              </a:ext>
            </a:extLst>
          </p:cNvPr>
          <p:cNvPicPr>
            <a:picLocks noChangeAspect="1"/>
          </p:cNvPicPr>
          <p:nvPr/>
        </p:nvPicPr>
        <p:blipFill>
          <a:blip r:embed="rId6"/>
          <a:stretch>
            <a:fillRect/>
          </a:stretch>
        </p:blipFill>
        <p:spPr>
          <a:xfrm>
            <a:off x="7758633" y="3588405"/>
            <a:ext cx="4207116" cy="2277314"/>
          </a:xfrm>
          <a:prstGeom prst="rect">
            <a:avLst/>
          </a:prstGeom>
        </p:spPr>
      </p:pic>
      <p:sp>
        <p:nvSpPr>
          <p:cNvPr id="10" name="文本框 9">
            <a:extLst>
              <a:ext uri="{FF2B5EF4-FFF2-40B4-BE49-F238E27FC236}">
                <a16:creationId xmlns:a16="http://schemas.microsoft.com/office/drawing/2014/main" id="{FEC64978-3B17-423C-81E4-8119937885BF}"/>
              </a:ext>
            </a:extLst>
          </p:cNvPr>
          <p:cNvSpPr txBox="1"/>
          <p:nvPr/>
        </p:nvSpPr>
        <p:spPr>
          <a:xfrm>
            <a:off x="2655198" y="5993609"/>
            <a:ext cx="8403262" cy="400110"/>
          </a:xfrm>
          <a:prstGeom prst="rect">
            <a:avLst/>
          </a:prstGeom>
          <a:noFill/>
        </p:spPr>
        <p:txBody>
          <a:bodyPr wrap="none" rtlCol="0">
            <a:spAutoFit/>
          </a:bodyPr>
          <a:lstStyle/>
          <a:p>
            <a:r>
              <a:rPr lang="zh-CN" altLang="en-US" sz="2000" dirty="0">
                <a:solidFill>
                  <a:srgbClr val="24ADC2"/>
                </a:solidFill>
                <a:latin typeface="微软雅黑" panose="020B0503020204020204" pitchFamily="34" charset="-122"/>
                <a:ea typeface="微软雅黑" panose="020B0503020204020204" pitchFamily="34" charset="-122"/>
              </a:rPr>
              <a:t>需求角度优化的信息源                                         竞争角度优化的信息源</a:t>
            </a:r>
          </a:p>
        </p:txBody>
      </p:sp>
    </p:spTree>
    <p:extLst>
      <p:ext uri="{BB962C8B-B14F-4D97-AF65-F5344CB8AC3E}">
        <p14:creationId xmlns:p14="http://schemas.microsoft.com/office/powerpoint/2010/main" val="7428368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p:txBody>
          <a:bodyPr>
            <a:noAutofit/>
          </a:bodyPr>
          <a:lstStyle/>
          <a:p>
            <a:r>
              <a:rPr lang="en-US" altLang="zh-CN" kern="0" dirty="0">
                <a:latin typeface="微软雅黑" panose="020B0503020204020204" pitchFamily="34" charset="-122"/>
                <a:ea typeface="微软雅黑" panose="020B0503020204020204" pitchFamily="34" charset="-122"/>
              </a:rPr>
              <a:t>2.3 </a:t>
            </a:r>
            <a:r>
              <a:rPr lang="zh-CN" altLang="en-US" kern="0" dirty="0">
                <a:latin typeface="微软雅黑" panose="020B0503020204020204" pitchFamily="34" charset="-122"/>
                <a:ea typeface="微软雅黑" panose="020B0503020204020204" pitchFamily="34" charset="-122"/>
              </a:rPr>
              <a:t>运营体系数据化</a:t>
            </a:r>
            <a:r>
              <a:rPr lang="en-US" altLang="zh-CN" kern="0" dirty="0">
                <a:latin typeface="微软雅黑" panose="020B0503020204020204" pitchFamily="34" charset="-122"/>
                <a:ea typeface="微软雅黑" panose="020B0503020204020204" pitchFamily="34" charset="-122"/>
              </a:rPr>
              <a:t>——</a:t>
            </a:r>
            <a:r>
              <a:rPr lang="zh-CN" altLang="en-US" kern="0" dirty="0">
                <a:latin typeface="微软雅黑" panose="020B0503020204020204" pitchFamily="34" charset="-122"/>
                <a:ea typeface="微软雅黑" panose="020B0503020204020204" pitchFamily="34" charset="-122"/>
              </a:rPr>
              <a:t>从需求（用户）角度优化关键词</a:t>
            </a:r>
            <a:endParaRPr lang="zh-CN" altLang="en-US" dirty="0"/>
          </a:p>
        </p:txBody>
      </p:sp>
      <p:sp>
        <p:nvSpPr>
          <p:cNvPr id="4" name="文本框 3">
            <a:extLst>
              <a:ext uri="{FF2B5EF4-FFF2-40B4-BE49-F238E27FC236}">
                <a16:creationId xmlns:a16="http://schemas.microsoft.com/office/drawing/2014/main" id="{40F985EA-FE8F-418E-9F7C-641A3A00DA8C}"/>
              </a:ext>
            </a:extLst>
          </p:cNvPr>
          <p:cNvSpPr txBox="1"/>
          <p:nvPr/>
        </p:nvSpPr>
        <p:spPr>
          <a:xfrm>
            <a:off x="243116" y="778964"/>
            <a:ext cx="8581570" cy="626133"/>
          </a:xfrm>
          <a:prstGeom prst="rect">
            <a:avLst/>
          </a:prstGeom>
          <a:noFill/>
          <a:ln w="12700" cap="flat">
            <a:noFill/>
            <a:miter lim="400000"/>
          </a:ln>
        </p:spPr>
        <p:style>
          <a:lnRef idx="0">
            <a:scrgbClr r="0" g="0" b="0"/>
          </a:lnRef>
          <a:fillRef idx="0">
            <a:scrgbClr r="0" g="0" b="0"/>
          </a:fillRef>
          <a:effectRef idx="0">
            <a:scrgbClr r="0" g="0" b="0"/>
          </a:effectRef>
          <a:fontRef idx="none"/>
        </p:style>
        <p:txBody>
          <a:bodyPr spcFirstLastPara="1" wrap="square" lIns="35719" tIns="35719" rIns="35719" bIns="35719" spcCol="38100" anchor="ctr">
            <a:spAutoFit/>
          </a:bodyPr>
          <a:lstStyle/>
          <a:p>
            <a:pPr>
              <a:lnSpc>
                <a:spcPct val="150000"/>
              </a:lnSpc>
              <a:defRPr/>
            </a:pPr>
            <a:r>
              <a:rPr lang="zh-CN" altLang="en-US" sz="2400" dirty="0">
                <a:latin typeface="微软雅黑" panose="020B0503020204020204" pitchFamily="34" charset="-122"/>
                <a:ea typeface="微软雅黑" panose="020B0503020204020204" pitchFamily="34" charset="-122"/>
              </a:rPr>
              <a:t>类目词与产品词来源：</a:t>
            </a:r>
            <a:r>
              <a:rPr lang="en-US" altLang="zh-CN" sz="2400" dirty="0">
                <a:latin typeface="微软雅黑" panose="020B0503020204020204" pitchFamily="34" charset="-122"/>
                <a:ea typeface="微软雅黑" panose="020B0503020204020204" pitchFamily="34" charset="-122"/>
              </a:rPr>
              <a:t>listing</a:t>
            </a:r>
            <a:r>
              <a:rPr lang="zh-CN" altLang="en-US" sz="2400" dirty="0">
                <a:latin typeface="微软雅黑" panose="020B0503020204020204" pitchFamily="34" charset="-122"/>
                <a:ea typeface="微软雅黑" panose="020B0503020204020204" pitchFamily="34" charset="-122"/>
              </a:rPr>
              <a:t>类目排名信息、</a:t>
            </a:r>
            <a:r>
              <a:rPr lang="en-US" altLang="zh-CN" sz="2400" dirty="0">
                <a:latin typeface="微软雅黑" panose="020B0503020204020204" pitchFamily="34" charset="-122"/>
                <a:ea typeface="微软雅黑" panose="020B0503020204020204" pitchFamily="34" charset="-122"/>
              </a:rPr>
              <a:t>listing</a:t>
            </a:r>
            <a:r>
              <a:rPr lang="zh-CN" altLang="en-US" sz="2400" dirty="0">
                <a:latin typeface="微软雅黑" panose="020B0503020204020204" pitchFamily="34" charset="-122"/>
                <a:ea typeface="微软雅黑" panose="020B0503020204020204" pitchFamily="34" charset="-122"/>
              </a:rPr>
              <a:t>标题信息</a:t>
            </a:r>
            <a:endParaRPr lang="en-US" altLang="zh-CN" sz="2400" dirty="0">
              <a:latin typeface="微软雅黑" panose="020B0503020204020204" pitchFamily="34" charset="-122"/>
              <a:ea typeface="微软雅黑" panose="020B0503020204020204" pitchFamily="34" charset="-122"/>
            </a:endParaRPr>
          </a:p>
        </p:txBody>
      </p:sp>
      <p:pic>
        <p:nvPicPr>
          <p:cNvPr id="5" name="图片 4">
            <a:extLst>
              <a:ext uri="{FF2B5EF4-FFF2-40B4-BE49-F238E27FC236}">
                <a16:creationId xmlns:a16="http://schemas.microsoft.com/office/drawing/2014/main" id="{E9D1F3CD-F493-4473-B967-4D9D968ED1B3}"/>
              </a:ext>
            </a:extLst>
          </p:cNvPr>
          <p:cNvPicPr>
            <a:picLocks noChangeAspect="1"/>
          </p:cNvPicPr>
          <p:nvPr/>
        </p:nvPicPr>
        <p:blipFill>
          <a:blip r:embed="rId2"/>
          <a:stretch>
            <a:fillRect/>
          </a:stretch>
        </p:blipFill>
        <p:spPr>
          <a:xfrm>
            <a:off x="127001" y="1476038"/>
            <a:ext cx="6436783" cy="1722275"/>
          </a:xfrm>
          <a:prstGeom prst="rect">
            <a:avLst/>
          </a:prstGeom>
        </p:spPr>
      </p:pic>
      <p:pic>
        <p:nvPicPr>
          <p:cNvPr id="6" name="图片 5">
            <a:extLst>
              <a:ext uri="{FF2B5EF4-FFF2-40B4-BE49-F238E27FC236}">
                <a16:creationId xmlns:a16="http://schemas.microsoft.com/office/drawing/2014/main" id="{E349EAA1-5387-4A1D-A537-47A493336A0B}"/>
              </a:ext>
            </a:extLst>
          </p:cNvPr>
          <p:cNvPicPr>
            <a:picLocks noChangeAspect="1"/>
          </p:cNvPicPr>
          <p:nvPr/>
        </p:nvPicPr>
        <p:blipFill>
          <a:blip r:embed="rId3"/>
          <a:stretch>
            <a:fillRect/>
          </a:stretch>
        </p:blipFill>
        <p:spPr>
          <a:xfrm>
            <a:off x="5889863" y="1633656"/>
            <a:ext cx="6302137" cy="1641301"/>
          </a:xfrm>
          <a:prstGeom prst="rect">
            <a:avLst/>
          </a:prstGeom>
        </p:spPr>
      </p:pic>
      <p:pic>
        <p:nvPicPr>
          <p:cNvPr id="7" name="图片 6">
            <a:extLst>
              <a:ext uri="{FF2B5EF4-FFF2-40B4-BE49-F238E27FC236}">
                <a16:creationId xmlns:a16="http://schemas.microsoft.com/office/drawing/2014/main" id="{16C66F7C-72DA-4305-BAA8-1ADEAB361351}"/>
              </a:ext>
            </a:extLst>
          </p:cNvPr>
          <p:cNvPicPr>
            <a:picLocks noChangeAspect="1"/>
          </p:cNvPicPr>
          <p:nvPr/>
        </p:nvPicPr>
        <p:blipFill>
          <a:blip r:embed="rId4"/>
          <a:stretch>
            <a:fillRect/>
          </a:stretch>
        </p:blipFill>
        <p:spPr>
          <a:xfrm>
            <a:off x="127001" y="3223088"/>
            <a:ext cx="7507513" cy="3211716"/>
          </a:xfrm>
          <a:prstGeom prst="rect">
            <a:avLst/>
          </a:prstGeom>
        </p:spPr>
      </p:pic>
      <p:sp>
        <p:nvSpPr>
          <p:cNvPr id="8" name="文本框 7">
            <a:extLst>
              <a:ext uri="{FF2B5EF4-FFF2-40B4-BE49-F238E27FC236}">
                <a16:creationId xmlns:a16="http://schemas.microsoft.com/office/drawing/2014/main" id="{C91D0525-DE9C-4457-A325-DF3EE5B7FC45}"/>
              </a:ext>
            </a:extLst>
          </p:cNvPr>
          <p:cNvSpPr txBox="1"/>
          <p:nvPr/>
        </p:nvSpPr>
        <p:spPr>
          <a:xfrm>
            <a:off x="1899250" y="6209767"/>
            <a:ext cx="4433142" cy="499624"/>
          </a:xfrm>
          <a:prstGeom prst="rect">
            <a:avLst/>
          </a:prstGeom>
          <a:noFill/>
        </p:spPr>
        <p:txBody>
          <a:bodyPr wrap="square" rtlCol="0">
            <a:spAutoFit/>
          </a:bodyPr>
          <a:lstStyle/>
          <a:p>
            <a:pPr>
              <a:lnSpc>
                <a:spcPct val="150000"/>
              </a:lnSpc>
            </a:pPr>
            <a:r>
              <a:rPr lang="zh-CN" altLang="en-US" sz="2000" dirty="0">
                <a:solidFill>
                  <a:srgbClr val="24ADC2"/>
                </a:solidFill>
                <a:latin typeface="微软雅黑" panose="020B0503020204020204" pitchFamily="34" charset="-122"/>
                <a:ea typeface="微软雅黑" panose="020B0503020204020204" pitchFamily="34" charset="-122"/>
              </a:rPr>
              <a:t>亚马逊平台上的排名信息和标题信息</a:t>
            </a:r>
            <a:endParaRPr lang="en-US" altLang="zh-CN" sz="2000" dirty="0">
              <a:solidFill>
                <a:srgbClr val="24ADC2"/>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6096573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p:txBody>
          <a:bodyPr>
            <a:noAutofit/>
          </a:bodyPr>
          <a:lstStyle/>
          <a:p>
            <a:r>
              <a:rPr lang="en-US" altLang="zh-CN" kern="0" dirty="0">
                <a:latin typeface="微软雅黑" panose="020B0503020204020204" pitchFamily="34" charset="-122"/>
                <a:ea typeface="微软雅黑" panose="020B0503020204020204" pitchFamily="34" charset="-122"/>
              </a:rPr>
              <a:t>2.3 </a:t>
            </a:r>
            <a:r>
              <a:rPr lang="zh-CN" altLang="en-US" kern="0" dirty="0">
                <a:latin typeface="微软雅黑" panose="020B0503020204020204" pitchFamily="34" charset="-122"/>
                <a:ea typeface="微软雅黑" panose="020B0503020204020204" pitchFamily="34" charset="-122"/>
              </a:rPr>
              <a:t>运营体系数据化</a:t>
            </a:r>
            <a:r>
              <a:rPr lang="en-US" altLang="zh-CN" kern="0" dirty="0">
                <a:latin typeface="微软雅黑" panose="020B0503020204020204" pitchFamily="34" charset="-122"/>
                <a:ea typeface="微软雅黑" panose="020B0503020204020204" pitchFamily="34" charset="-122"/>
              </a:rPr>
              <a:t>——</a:t>
            </a:r>
            <a:r>
              <a:rPr lang="zh-CN" altLang="en-US" kern="0" dirty="0">
                <a:latin typeface="微软雅黑" panose="020B0503020204020204" pitchFamily="34" charset="-122"/>
                <a:ea typeface="微软雅黑" panose="020B0503020204020204" pitchFamily="34" charset="-122"/>
              </a:rPr>
              <a:t>从需求（用户）角度优化关键词</a:t>
            </a:r>
            <a:endParaRPr lang="zh-CN" altLang="en-US" dirty="0"/>
          </a:p>
        </p:txBody>
      </p:sp>
      <p:sp>
        <p:nvSpPr>
          <p:cNvPr id="8" name="文本框 7">
            <a:extLst>
              <a:ext uri="{FF2B5EF4-FFF2-40B4-BE49-F238E27FC236}">
                <a16:creationId xmlns:a16="http://schemas.microsoft.com/office/drawing/2014/main" id="{14365936-ED93-442A-B705-1D89756FA1B2}"/>
              </a:ext>
            </a:extLst>
          </p:cNvPr>
          <p:cNvSpPr txBox="1"/>
          <p:nvPr/>
        </p:nvSpPr>
        <p:spPr>
          <a:xfrm>
            <a:off x="320506" y="871478"/>
            <a:ext cx="7967151" cy="626133"/>
          </a:xfrm>
          <a:prstGeom prst="rect">
            <a:avLst/>
          </a:prstGeom>
          <a:noFill/>
          <a:ln w="12700" cap="flat">
            <a:noFill/>
            <a:miter lim="400000"/>
          </a:ln>
        </p:spPr>
        <p:style>
          <a:lnRef idx="0">
            <a:scrgbClr r="0" g="0" b="0"/>
          </a:lnRef>
          <a:fillRef idx="0">
            <a:scrgbClr r="0" g="0" b="0"/>
          </a:fillRef>
          <a:effectRef idx="0">
            <a:scrgbClr r="0" g="0" b="0"/>
          </a:effectRef>
          <a:fontRef idx="none"/>
        </p:style>
        <p:txBody>
          <a:bodyPr spcFirstLastPara="1" wrap="square" lIns="35719" tIns="35719" rIns="35719" bIns="35719" spcCol="38100" anchor="ctr">
            <a:spAutoFit/>
          </a:bodyPr>
          <a:lstStyle/>
          <a:p>
            <a:pPr>
              <a:lnSpc>
                <a:spcPct val="150000"/>
              </a:lnSpc>
              <a:defRPr/>
            </a:pPr>
            <a:r>
              <a:rPr lang="zh-CN" altLang="en-US" sz="2400" dirty="0">
                <a:latin typeface="微软雅黑" panose="020B0503020204020204" pitchFamily="34" charset="-122"/>
                <a:ea typeface="微软雅黑" panose="020B0503020204020204" pitchFamily="34" charset="-122"/>
              </a:rPr>
              <a:t>核心形容词来源：搜索框下拉栏、用户</a:t>
            </a:r>
            <a:r>
              <a:rPr lang="en-US" altLang="zh-CN" sz="2400" dirty="0">
                <a:latin typeface="微软雅黑" panose="020B0503020204020204" pitchFamily="34" charset="-122"/>
                <a:ea typeface="微软雅黑" panose="020B0503020204020204" pitchFamily="34" charset="-122"/>
              </a:rPr>
              <a:t>review</a:t>
            </a:r>
            <a:r>
              <a:rPr lang="zh-CN" altLang="en-US" sz="2400" dirty="0">
                <a:latin typeface="微软雅黑" panose="020B0503020204020204" pitchFamily="34" charset="-122"/>
                <a:ea typeface="微软雅黑" panose="020B0503020204020204" pitchFamily="34" charset="-122"/>
              </a:rPr>
              <a:t>关键词汇总</a:t>
            </a:r>
            <a:endParaRPr lang="en-US" altLang="zh-CN" sz="2400" dirty="0">
              <a:latin typeface="微软雅黑" panose="020B0503020204020204" pitchFamily="34" charset="-122"/>
              <a:ea typeface="微软雅黑" panose="020B0503020204020204" pitchFamily="34" charset="-122"/>
            </a:endParaRPr>
          </a:p>
        </p:txBody>
      </p:sp>
      <p:pic>
        <p:nvPicPr>
          <p:cNvPr id="10" name="图片 9">
            <a:extLst>
              <a:ext uri="{FF2B5EF4-FFF2-40B4-BE49-F238E27FC236}">
                <a16:creationId xmlns:a16="http://schemas.microsoft.com/office/drawing/2014/main" id="{158C1327-D87A-4B61-AB96-64849E414A32}"/>
              </a:ext>
            </a:extLst>
          </p:cNvPr>
          <p:cNvPicPr>
            <a:picLocks noChangeAspect="1"/>
          </p:cNvPicPr>
          <p:nvPr/>
        </p:nvPicPr>
        <p:blipFill>
          <a:blip r:embed="rId2"/>
          <a:stretch>
            <a:fillRect/>
          </a:stretch>
        </p:blipFill>
        <p:spPr>
          <a:xfrm>
            <a:off x="5340180" y="1765625"/>
            <a:ext cx="6597989" cy="4388076"/>
          </a:xfrm>
          <a:prstGeom prst="rect">
            <a:avLst/>
          </a:prstGeom>
        </p:spPr>
      </p:pic>
      <p:pic>
        <p:nvPicPr>
          <p:cNvPr id="11" name="图片 10">
            <a:extLst>
              <a:ext uri="{FF2B5EF4-FFF2-40B4-BE49-F238E27FC236}">
                <a16:creationId xmlns:a16="http://schemas.microsoft.com/office/drawing/2014/main" id="{B261EC07-28B3-4426-8301-A9989AA15D18}"/>
              </a:ext>
            </a:extLst>
          </p:cNvPr>
          <p:cNvPicPr>
            <a:picLocks noChangeAspect="1"/>
          </p:cNvPicPr>
          <p:nvPr/>
        </p:nvPicPr>
        <p:blipFill>
          <a:blip r:embed="rId3"/>
          <a:stretch>
            <a:fillRect/>
          </a:stretch>
        </p:blipFill>
        <p:spPr>
          <a:xfrm>
            <a:off x="465649" y="1818684"/>
            <a:ext cx="4110349" cy="4388076"/>
          </a:xfrm>
          <a:prstGeom prst="rect">
            <a:avLst/>
          </a:prstGeom>
        </p:spPr>
      </p:pic>
      <p:sp>
        <p:nvSpPr>
          <p:cNvPr id="12" name="文本框 11">
            <a:extLst>
              <a:ext uri="{FF2B5EF4-FFF2-40B4-BE49-F238E27FC236}">
                <a16:creationId xmlns:a16="http://schemas.microsoft.com/office/drawing/2014/main" id="{7D96B6BB-7AE7-4A37-94E7-EFFA4DCBF2B6}"/>
              </a:ext>
            </a:extLst>
          </p:cNvPr>
          <p:cNvSpPr txBox="1"/>
          <p:nvPr/>
        </p:nvSpPr>
        <p:spPr>
          <a:xfrm>
            <a:off x="2497409" y="6243046"/>
            <a:ext cx="5685541" cy="499624"/>
          </a:xfrm>
          <a:prstGeom prst="rect">
            <a:avLst/>
          </a:prstGeom>
          <a:noFill/>
        </p:spPr>
        <p:txBody>
          <a:bodyPr wrap="square" rtlCol="0">
            <a:spAutoFit/>
          </a:bodyPr>
          <a:lstStyle/>
          <a:p>
            <a:pPr>
              <a:lnSpc>
                <a:spcPct val="150000"/>
              </a:lnSpc>
            </a:pPr>
            <a:r>
              <a:rPr lang="zh-CN" altLang="en-US" sz="2000" dirty="0">
                <a:solidFill>
                  <a:srgbClr val="24ADC2"/>
                </a:solidFill>
                <a:latin typeface="微软雅黑" panose="020B0503020204020204" pitchFamily="34" charset="-122"/>
                <a:ea typeface="微软雅黑" panose="020B0503020204020204" pitchFamily="34" charset="-122"/>
              </a:rPr>
              <a:t>亚马逊平台的搜索框下拉栏与</a:t>
            </a:r>
            <a:r>
              <a:rPr lang="en-US" altLang="zh-CN" sz="2000" dirty="0">
                <a:solidFill>
                  <a:srgbClr val="24ADC2"/>
                </a:solidFill>
                <a:latin typeface="微软雅黑" panose="020B0503020204020204" pitchFamily="34" charset="-122"/>
                <a:ea typeface="微软雅黑" panose="020B0503020204020204" pitchFamily="34" charset="-122"/>
              </a:rPr>
              <a:t>review</a:t>
            </a:r>
            <a:r>
              <a:rPr lang="zh-CN" altLang="en-US" sz="2000" dirty="0">
                <a:solidFill>
                  <a:srgbClr val="24ADC2"/>
                </a:solidFill>
                <a:latin typeface="微软雅黑" panose="020B0503020204020204" pitchFamily="34" charset="-122"/>
                <a:ea typeface="微软雅黑" panose="020B0503020204020204" pitchFamily="34" charset="-122"/>
              </a:rPr>
              <a:t>关键词汇总</a:t>
            </a:r>
            <a:endParaRPr lang="en-US" altLang="zh-CN" sz="2000" dirty="0">
              <a:solidFill>
                <a:srgbClr val="24ADC2"/>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814184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Autofit/>
          </a:bodyPr>
          <a:lstStyle/>
          <a:p>
            <a:r>
              <a:rPr lang="zh-CN" altLang="en-US" kern="0" dirty="0">
                <a:latin typeface="微软雅黑" panose="020B0503020204020204" pitchFamily="34" charset="-122"/>
                <a:ea typeface="微软雅黑" panose="020B0503020204020204" pitchFamily="34" charset="-122"/>
              </a:rPr>
              <a:t>上一次课后思考的答案（课后思考</a:t>
            </a:r>
            <a:r>
              <a:rPr lang="en-US" altLang="zh-CN" kern="0" dirty="0">
                <a:latin typeface="微软雅黑" panose="020B0503020204020204" pitchFamily="34" charset="-122"/>
                <a:ea typeface="微软雅黑" panose="020B0503020204020204" pitchFamily="34" charset="-122"/>
              </a:rPr>
              <a:t>1</a:t>
            </a:r>
            <a:r>
              <a:rPr lang="zh-CN" altLang="en-US" kern="0" dirty="0">
                <a:latin typeface="微软雅黑" panose="020B0503020204020204" pitchFamily="34" charset="-122"/>
                <a:ea typeface="微软雅黑" panose="020B0503020204020204" pitchFamily="34" charset="-122"/>
              </a:rPr>
              <a:t>）</a:t>
            </a:r>
            <a:endParaRPr lang="zh-CN" altLang="en-US" dirty="0"/>
          </a:p>
        </p:txBody>
      </p:sp>
      <p:sp>
        <p:nvSpPr>
          <p:cNvPr id="8" name="文本框 7">
            <a:extLst>
              <a:ext uri="{FF2B5EF4-FFF2-40B4-BE49-F238E27FC236}">
                <a16:creationId xmlns:a16="http://schemas.microsoft.com/office/drawing/2014/main" id="{BB41D7FB-9059-4299-BD70-13F5496D7484}"/>
              </a:ext>
            </a:extLst>
          </p:cNvPr>
          <p:cNvSpPr txBox="1"/>
          <p:nvPr/>
        </p:nvSpPr>
        <p:spPr>
          <a:xfrm>
            <a:off x="4503056" y="6140624"/>
            <a:ext cx="3185886" cy="400110"/>
          </a:xfrm>
          <a:prstGeom prst="rect">
            <a:avLst/>
          </a:prstGeom>
          <a:noFill/>
        </p:spPr>
        <p:txBody>
          <a:bodyPr wrap="square" rtlCol="0">
            <a:spAutoFit/>
          </a:bodyPr>
          <a:lstStyle/>
          <a:p>
            <a:r>
              <a:rPr lang="zh-CN" altLang="en-US" sz="2000" dirty="0">
                <a:solidFill>
                  <a:srgbClr val="24ADC2"/>
                </a:solidFill>
                <a:latin typeface="微软雅黑" panose="020B0503020204020204" pitchFamily="34" charset="-122"/>
                <a:ea typeface="微软雅黑" panose="020B0503020204020204" pitchFamily="34" charset="-122"/>
              </a:rPr>
              <a:t>包含</a:t>
            </a:r>
            <a:r>
              <a:rPr lang="en-US" altLang="zh-CN" sz="2000" dirty="0">
                <a:solidFill>
                  <a:srgbClr val="24ADC2"/>
                </a:solidFill>
                <a:latin typeface="微软雅黑" panose="020B0503020204020204" pitchFamily="34" charset="-122"/>
                <a:ea typeface="微软雅黑" panose="020B0503020204020204" pitchFamily="34" charset="-122"/>
              </a:rPr>
              <a:t>6</a:t>
            </a:r>
            <a:r>
              <a:rPr lang="zh-CN" altLang="en-US" sz="2000" dirty="0">
                <a:solidFill>
                  <a:srgbClr val="24ADC2"/>
                </a:solidFill>
                <a:latin typeface="微软雅黑" panose="020B0503020204020204" pitchFamily="34" charset="-122"/>
                <a:ea typeface="微软雅黑" panose="020B0503020204020204" pitchFamily="34" charset="-122"/>
              </a:rPr>
              <a:t>种数据维度的气泡图</a:t>
            </a:r>
          </a:p>
        </p:txBody>
      </p:sp>
      <p:sp>
        <p:nvSpPr>
          <p:cNvPr id="9" name="文本框 8">
            <a:extLst>
              <a:ext uri="{FF2B5EF4-FFF2-40B4-BE49-F238E27FC236}">
                <a16:creationId xmlns:a16="http://schemas.microsoft.com/office/drawing/2014/main" id="{977B0C7B-71CF-49A5-995A-5C7216E4E378}"/>
              </a:ext>
            </a:extLst>
          </p:cNvPr>
          <p:cNvSpPr txBox="1"/>
          <p:nvPr/>
        </p:nvSpPr>
        <p:spPr>
          <a:xfrm>
            <a:off x="215898" y="653748"/>
            <a:ext cx="11760202" cy="1822102"/>
          </a:xfrm>
          <a:prstGeom prst="rect">
            <a:avLst/>
          </a:prstGeom>
          <a:noFill/>
        </p:spPr>
        <p:txBody>
          <a:bodyPr wrap="square" rtlCol="0">
            <a:spAutoFit/>
          </a:bodyPr>
          <a:lstStyle/>
          <a:p>
            <a:pPr>
              <a:lnSpc>
                <a:spcPct val="150000"/>
              </a:lnSpc>
            </a:pPr>
            <a:r>
              <a:rPr lang="zh-CN" altLang="en-US" sz="2600" dirty="0">
                <a:latin typeface="微软雅黑" panose="020B0503020204020204" pitchFamily="34" charset="-122"/>
                <a:ea typeface="微软雅黑" panose="020B0503020204020204" pitchFamily="34" charset="-122"/>
              </a:rPr>
              <a:t>将气泡图展示的数据维度由原本的</a:t>
            </a:r>
            <a:r>
              <a:rPr lang="zh-CN" altLang="en-US" sz="2600" dirty="0">
                <a:solidFill>
                  <a:srgbClr val="24ADC2"/>
                </a:solidFill>
                <a:latin typeface="微软雅黑" panose="020B0503020204020204" pitchFamily="34" charset="-122"/>
                <a:ea typeface="微软雅黑" panose="020B0503020204020204" pitchFamily="34" charset="-122"/>
              </a:rPr>
              <a:t>四维数据</a:t>
            </a:r>
            <a:r>
              <a:rPr lang="zh-CN" altLang="en-US" sz="2600" dirty="0">
                <a:latin typeface="微软雅黑" panose="020B0503020204020204" pitchFamily="34" charset="-122"/>
                <a:ea typeface="微软雅黑" panose="020B0503020204020204" pitchFamily="34" charset="-122"/>
              </a:rPr>
              <a:t>（产品类目、利润率、订单成本、销售额）扩展到</a:t>
            </a:r>
            <a:r>
              <a:rPr lang="zh-CN" altLang="en-US" sz="2600" dirty="0">
                <a:solidFill>
                  <a:srgbClr val="24ADC2"/>
                </a:solidFill>
                <a:latin typeface="微软雅黑" panose="020B0503020204020204" pitchFamily="34" charset="-122"/>
                <a:ea typeface="微软雅黑" panose="020B0503020204020204" pitchFamily="34" charset="-122"/>
              </a:rPr>
              <a:t>六维数据</a:t>
            </a:r>
            <a:r>
              <a:rPr lang="zh-CN" altLang="en-US" sz="2600" dirty="0">
                <a:latin typeface="微软雅黑" panose="020B0503020204020204" pitchFamily="34" charset="-122"/>
                <a:ea typeface="微软雅黑" panose="020B0503020204020204" pitchFamily="34" charset="-122"/>
              </a:rPr>
              <a:t>（产品类目、利润率、订单成本、销售额、</a:t>
            </a:r>
            <a:r>
              <a:rPr lang="zh-CN" altLang="en-US" sz="2600" dirty="0">
                <a:solidFill>
                  <a:srgbClr val="24ADC2"/>
                </a:solidFill>
                <a:latin typeface="微软雅黑" panose="020B0503020204020204" pitchFamily="34" charset="-122"/>
                <a:ea typeface="微软雅黑" panose="020B0503020204020204" pitchFamily="34" charset="-122"/>
              </a:rPr>
              <a:t>产品零件国产率</a:t>
            </a:r>
            <a:r>
              <a:rPr lang="zh-CN" altLang="en-US" sz="2600" dirty="0">
                <a:latin typeface="微软雅黑" panose="020B0503020204020204" pitchFamily="34" charset="-122"/>
                <a:ea typeface="微软雅黑" panose="020B0503020204020204" pitchFamily="34" charset="-122"/>
              </a:rPr>
              <a:t>、</a:t>
            </a:r>
            <a:r>
              <a:rPr lang="zh-CN" altLang="en-US" sz="2600" dirty="0">
                <a:solidFill>
                  <a:srgbClr val="24ADC2"/>
                </a:solidFill>
                <a:latin typeface="微软雅黑" panose="020B0503020204020204" pitchFamily="34" charset="-122"/>
                <a:ea typeface="微软雅黑" panose="020B0503020204020204" pitchFamily="34" charset="-122"/>
              </a:rPr>
              <a:t>用户年龄段</a:t>
            </a:r>
            <a:r>
              <a:rPr lang="zh-CN" altLang="en-US" sz="2600" dirty="0">
                <a:latin typeface="微软雅黑" panose="020B0503020204020204" pitchFamily="34" charset="-122"/>
                <a:ea typeface="微软雅黑" panose="020B0503020204020204" pitchFamily="34" charset="-122"/>
              </a:rPr>
              <a:t>），新增两种数据展现形式：</a:t>
            </a:r>
            <a:r>
              <a:rPr lang="zh-CN" altLang="en-US" sz="2600" dirty="0">
                <a:solidFill>
                  <a:srgbClr val="FF0000"/>
                </a:solidFill>
                <a:latin typeface="微软雅黑" panose="020B0503020204020204" pitchFamily="34" charset="-122"/>
                <a:ea typeface="微软雅黑" panose="020B0503020204020204" pitchFamily="34" charset="-122"/>
              </a:rPr>
              <a:t>颜色渐变程度</a:t>
            </a:r>
            <a:r>
              <a:rPr lang="zh-CN" altLang="en-US" sz="2600" dirty="0">
                <a:latin typeface="微软雅黑" panose="020B0503020204020204" pitchFamily="34" charset="-122"/>
                <a:ea typeface="微软雅黑" panose="020B0503020204020204" pitchFamily="34" charset="-122"/>
              </a:rPr>
              <a:t>、</a:t>
            </a:r>
            <a:r>
              <a:rPr lang="zh-CN" altLang="en-US" sz="2600" dirty="0">
                <a:solidFill>
                  <a:srgbClr val="FF0000"/>
                </a:solidFill>
                <a:latin typeface="微软雅黑" panose="020B0503020204020204" pitchFamily="34" charset="-122"/>
                <a:ea typeface="微软雅黑" panose="020B0503020204020204" pitchFamily="34" charset="-122"/>
              </a:rPr>
              <a:t>气泡形状多样性</a:t>
            </a:r>
            <a:r>
              <a:rPr lang="zh-CN" altLang="en-US" sz="2600" dirty="0">
                <a:latin typeface="微软雅黑" panose="020B0503020204020204" pitchFamily="34" charset="-122"/>
                <a:ea typeface="微软雅黑" panose="020B0503020204020204" pitchFamily="34" charset="-122"/>
              </a:rPr>
              <a:t>。</a:t>
            </a:r>
            <a:endParaRPr lang="en-US" altLang="zh-CN" sz="2600" dirty="0">
              <a:latin typeface="微软雅黑" panose="020B0503020204020204" pitchFamily="34" charset="-122"/>
              <a:ea typeface="微软雅黑" panose="020B0503020204020204" pitchFamily="34" charset="-122"/>
            </a:endParaRPr>
          </a:p>
        </p:txBody>
      </p:sp>
      <p:pic>
        <p:nvPicPr>
          <p:cNvPr id="5" name="图片 4">
            <a:extLst>
              <a:ext uri="{FF2B5EF4-FFF2-40B4-BE49-F238E27FC236}">
                <a16:creationId xmlns:a16="http://schemas.microsoft.com/office/drawing/2014/main" id="{F7C020A9-AC37-4D55-9127-32C195F967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85422" y="2623677"/>
            <a:ext cx="5821154" cy="3516947"/>
          </a:xfrm>
          <a:prstGeom prst="rect">
            <a:avLst/>
          </a:prstGeom>
        </p:spPr>
      </p:pic>
    </p:spTree>
  </p:cSld>
  <p:clrMapOvr>
    <a:masterClrMapping/>
  </p:clrMapOvr>
  <p:transition spd="slow"/>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p:txBody>
          <a:bodyPr>
            <a:noAutofit/>
          </a:bodyPr>
          <a:lstStyle/>
          <a:p>
            <a:r>
              <a:rPr lang="en-US" altLang="zh-CN" kern="0" dirty="0">
                <a:latin typeface="微软雅黑" panose="020B0503020204020204" pitchFamily="34" charset="-122"/>
                <a:ea typeface="微软雅黑" panose="020B0503020204020204" pitchFamily="34" charset="-122"/>
              </a:rPr>
              <a:t>2.3 </a:t>
            </a:r>
            <a:r>
              <a:rPr lang="zh-CN" altLang="en-US" kern="0" dirty="0">
                <a:latin typeface="微软雅黑" panose="020B0503020204020204" pitchFamily="34" charset="-122"/>
                <a:ea typeface="微软雅黑" panose="020B0503020204020204" pitchFamily="34" charset="-122"/>
              </a:rPr>
              <a:t>运营体系数据化</a:t>
            </a:r>
            <a:r>
              <a:rPr lang="en-US" altLang="zh-CN" kern="0" dirty="0">
                <a:latin typeface="微软雅黑" panose="020B0503020204020204" pitchFamily="34" charset="-122"/>
                <a:ea typeface="微软雅黑" panose="020B0503020204020204" pitchFamily="34" charset="-122"/>
              </a:rPr>
              <a:t>——</a:t>
            </a:r>
            <a:r>
              <a:rPr lang="zh-CN" altLang="en-US" kern="0" dirty="0">
                <a:latin typeface="微软雅黑" panose="020B0503020204020204" pitchFamily="34" charset="-122"/>
                <a:ea typeface="微软雅黑" panose="020B0503020204020204" pitchFamily="34" charset="-122"/>
              </a:rPr>
              <a:t>从需求（用户）角度优化关键词</a:t>
            </a:r>
            <a:endParaRPr lang="zh-CN" altLang="en-US" dirty="0"/>
          </a:p>
        </p:txBody>
      </p:sp>
      <p:sp>
        <p:nvSpPr>
          <p:cNvPr id="10" name="文本框 9">
            <a:extLst>
              <a:ext uri="{FF2B5EF4-FFF2-40B4-BE49-F238E27FC236}">
                <a16:creationId xmlns:a16="http://schemas.microsoft.com/office/drawing/2014/main" id="{A111F64B-1BF0-4900-B46D-6EDCE7CF5F91}"/>
              </a:ext>
            </a:extLst>
          </p:cNvPr>
          <p:cNvSpPr txBox="1"/>
          <p:nvPr/>
        </p:nvSpPr>
        <p:spPr>
          <a:xfrm>
            <a:off x="436620" y="659845"/>
            <a:ext cx="9605962" cy="626133"/>
          </a:xfrm>
          <a:prstGeom prst="rect">
            <a:avLst/>
          </a:prstGeom>
          <a:noFill/>
          <a:ln w="12700" cap="flat">
            <a:noFill/>
            <a:miter lim="400000"/>
          </a:ln>
        </p:spPr>
        <p:style>
          <a:lnRef idx="0">
            <a:scrgbClr r="0" g="0" b="0"/>
          </a:lnRef>
          <a:fillRef idx="0">
            <a:scrgbClr r="0" g="0" b="0"/>
          </a:fillRef>
          <a:effectRef idx="0">
            <a:scrgbClr r="0" g="0" b="0"/>
          </a:effectRef>
          <a:fontRef idx="none"/>
        </p:style>
        <p:txBody>
          <a:bodyPr spcFirstLastPara="1" lIns="35719" tIns="35719" rIns="35719" bIns="35719" spcCol="38100" anchor="ctr">
            <a:spAutoFit/>
          </a:bodyPr>
          <a:lstStyle/>
          <a:p>
            <a:pPr>
              <a:lnSpc>
                <a:spcPct val="150000"/>
              </a:lnSpc>
              <a:defRPr/>
            </a:pPr>
            <a:r>
              <a:rPr lang="zh-CN" altLang="en-US" sz="2400" dirty="0">
                <a:latin typeface="微软雅黑" panose="020B0503020204020204" pitchFamily="34" charset="-122"/>
                <a:ea typeface="微软雅黑" panose="020B0503020204020204" pitchFamily="34" charset="-122"/>
              </a:rPr>
              <a:t>广义相关属性词来源：</a:t>
            </a:r>
            <a:r>
              <a:rPr lang="en-US" altLang="zh-CN" sz="2400" dirty="0">
                <a:latin typeface="微软雅黑" panose="020B0503020204020204" pitchFamily="34" charset="-122"/>
                <a:ea typeface="微软雅黑" panose="020B0503020204020204" pitchFamily="34" charset="-122"/>
              </a:rPr>
              <a:t>Google Trends</a:t>
            </a:r>
          </a:p>
        </p:txBody>
      </p:sp>
      <p:pic>
        <p:nvPicPr>
          <p:cNvPr id="11" name="图片 10">
            <a:extLst>
              <a:ext uri="{FF2B5EF4-FFF2-40B4-BE49-F238E27FC236}">
                <a16:creationId xmlns:a16="http://schemas.microsoft.com/office/drawing/2014/main" id="{7173DC5D-785C-4B58-9082-E5EC36AAF3DE}"/>
              </a:ext>
            </a:extLst>
          </p:cNvPr>
          <p:cNvPicPr>
            <a:picLocks noChangeAspect="1"/>
          </p:cNvPicPr>
          <p:nvPr/>
        </p:nvPicPr>
        <p:blipFill>
          <a:blip r:embed="rId2"/>
          <a:stretch>
            <a:fillRect/>
          </a:stretch>
        </p:blipFill>
        <p:spPr>
          <a:xfrm>
            <a:off x="5704114" y="1345618"/>
            <a:ext cx="5381625" cy="3867150"/>
          </a:xfrm>
          <a:prstGeom prst="rect">
            <a:avLst/>
          </a:prstGeom>
        </p:spPr>
      </p:pic>
      <p:pic>
        <p:nvPicPr>
          <p:cNvPr id="13" name="图片 12">
            <a:extLst>
              <a:ext uri="{FF2B5EF4-FFF2-40B4-BE49-F238E27FC236}">
                <a16:creationId xmlns:a16="http://schemas.microsoft.com/office/drawing/2014/main" id="{ED8FE397-969B-4810-8969-52FC3EE0CA24}"/>
              </a:ext>
            </a:extLst>
          </p:cNvPr>
          <p:cNvPicPr>
            <a:picLocks noChangeAspect="1"/>
          </p:cNvPicPr>
          <p:nvPr/>
        </p:nvPicPr>
        <p:blipFill>
          <a:blip r:embed="rId3"/>
          <a:stretch>
            <a:fillRect/>
          </a:stretch>
        </p:blipFill>
        <p:spPr>
          <a:xfrm>
            <a:off x="436620" y="3694735"/>
            <a:ext cx="4919151" cy="3155347"/>
          </a:xfrm>
          <a:prstGeom prst="rect">
            <a:avLst/>
          </a:prstGeom>
        </p:spPr>
      </p:pic>
      <p:pic>
        <p:nvPicPr>
          <p:cNvPr id="15" name="图片 14">
            <a:extLst>
              <a:ext uri="{FF2B5EF4-FFF2-40B4-BE49-F238E27FC236}">
                <a16:creationId xmlns:a16="http://schemas.microsoft.com/office/drawing/2014/main" id="{9EC280D9-BB4F-42A1-82F2-8E0E7973846F}"/>
              </a:ext>
            </a:extLst>
          </p:cNvPr>
          <p:cNvPicPr>
            <a:picLocks noChangeAspect="1"/>
          </p:cNvPicPr>
          <p:nvPr/>
        </p:nvPicPr>
        <p:blipFill>
          <a:blip r:embed="rId4"/>
          <a:stretch>
            <a:fillRect/>
          </a:stretch>
        </p:blipFill>
        <p:spPr>
          <a:xfrm>
            <a:off x="436620" y="1345618"/>
            <a:ext cx="4343400" cy="2409825"/>
          </a:xfrm>
          <a:prstGeom prst="rect">
            <a:avLst/>
          </a:prstGeom>
        </p:spPr>
      </p:pic>
      <p:sp>
        <p:nvSpPr>
          <p:cNvPr id="16" name="文本框 15">
            <a:extLst>
              <a:ext uri="{FF2B5EF4-FFF2-40B4-BE49-F238E27FC236}">
                <a16:creationId xmlns:a16="http://schemas.microsoft.com/office/drawing/2014/main" id="{D38F3A21-84F5-4E41-9D6C-DC6E3C77E1E5}"/>
              </a:ext>
            </a:extLst>
          </p:cNvPr>
          <p:cNvSpPr txBox="1"/>
          <p:nvPr/>
        </p:nvSpPr>
        <p:spPr>
          <a:xfrm>
            <a:off x="6178355" y="5272408"/>
            <a:ext cx="4433142" cy="499624"/>
          </a:xfrm>
          <a:prstGeom prst="rect">
            <a:avLst/>
          </a:prstGeom>
          <a:noFill/>
        </p:spPr>
        <p:txBody>
          <a:bodyPr wrap="square" rtlCol="0">
            <a:spAutoFit/>
          </a:bodyPr>
          <a:lstStyle/>
          <a:p>
            <a:pPr>
              <a:lnSpc>
                <a:spcPct val="150000"/>
              </a:lnSpc>
            </a:pPr>
            <a:r>
              <a:rPr lang="en-US" altLang="zh-CN" sz="2000" dirty="0">
                <a:solidFill>
                  <a:srgbClr val="24ADC2"/>
                </a:solidFill>
                <a:latin typeface="微软雅黑" panose="020B0503020204020204" pitchFamily="34" charset="-122"/>
                <a:ea typeface="微软雅黑" panose="020B0503020204020204" pitchFamily="34" charset="-122"/>
              </a:rPr>
              <a:t>Google Trends</a:t>
            </a:r>
            <a:r>
              <a:rPr lang="zh-CN" altLang="en-US" sz="2000" dirty="0">
                <a:solidFill>
                  <a:srgbClr val="24ADC2"/>
                </a:solidFill>
                <a:latin typeface="微软雅黑" panose="020B0503020204020204" pitchFamily="34" charset="-122"/>
                <a:ea typeface="微软雅黑" panose="020B0503020204020204" pitchFamily="34" charset="-122"/>
              </a:rPr>
              <a:t>中</a:t>
            </a:r>
            <a:r>
              <a:rPr lang="en-US" altLang="zh-CN" sz="2000" dirty="0">
                <a:solidFill>
                  <a:srgbClr val="24ADC2"/>
                </a:solidFill>
                <a:latin typeface="微软雅黑" panose="020B0503020204020204" pitchFamily="34" charset="-122"/>
                <a:ea typeface="微软雅黑" panose="020B0503020204020204" pitchFamily="34" charset="-122"/>
              </a:rPr>
              <a:t>dress</a:t>
            </a:r>
            <a:r>
              <a:rPr lang="zh-CN" altLang="en-US" sz="2000" dirty="0">
                <a:solidFill>
                  <a:srgbClr val="24ADC2"/>
                </a:solidFill>
                <a:latin typeface="微软雅黑" panose="020B0503020204020204" pitchFamily="34" charset="-122"/>
                <a:ea typeface="微软雅黑" panose="020B0503020204020204" pitchFamily="34" charset="-122"/>
              </a:rPr>
              <a:t>相关的属性词</a:t>
            </a:r>
            <a:endParaRPr lang="en-US" altLang="zh-CN" sz="2000" dirty="0">
              <a:solidFill>
                <a:srgbClr val="24ADC2"/>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82248907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p:txBody>
          <a:bodyPr>
            <a:noAutofit/>
          </a:bodyPr>
          <a:lstStyle/>
          <a:p>
            <a:r>
              <a:rPr lang="en-US" altLang="zh-CN" kern="0" dirty="0">
                <a:latin typeface="微软雅黑" panose="020B0503020204020204" pitchFamily="34" charset="-122"/>
                <a:ea typeface="微软雅黑" panose="020B0503020204020204" pitchFamily="34" charset="-122"/>
              </a:rPr>
              <a:t>2.3 </a:t>
            </a:r>
            <a:r>
              <a:rPr lang="zh-CN" altLang="en-US" kern="0" dirty="0">
                <a:latin typeface="微软雅黑" panose="020B0503020204020204" pitchFamily="34" charset="-122"/>
                <a:ea typeface="微软雅黑" panose="020B0503020204020204" pitchFamily="34" charset="-122"/>
              </a:rPr>
              <a:t>运营体系数据化</a:t>
            </a:r>
            <a:r>
              <a:rPr lang="en-US" altLang="zh-CN" kern="0" dirty="0">
                <a:latin typeface="微软雅黑" panose="020B0503020204020204" pitchFamily="34" charset="-122"/>
                <a:ea typeface="微软雅黑" panose="020B0503020204020204" pitchFamily="34" charset="-122"/>
              </a:rPr>
              <a:t>——</a:t>
            </a:r>
            <a:r>
              <a:rPr lang="zh-CN" altLang="en-US" kern="0" dirty="0">
                <a:latin typeface="微软雅黑" panose="020B0503020204020204" pitchFamily="34" charset="-122"/>
                <a:ea typeface="微软雅黑" panose="020B0503020204020204" pitchFamily="34" charset="-122"/>
              </a:rPr>
              <a:t>从竞争（商家）角度优化关键词</a:t>
            </a:r>
            <a:endParaRPr lang="zh-CN" altLang="en-US" dirty="0"/>
          </a:p>
        </p:txBody>
      </p:sp>
      <p:sp>
        <p:nvSpPr>
          <p:cNvPr id="8" name="文本框 7">
            <a:extLst>
              <a:ext uri="{FF2B5EF4-FFF2-40B4-BE49-F238E27FC236}">
                <a16:creationId xmlns:a16="http://schemas.microsoft.com/office/drawing/2014/main" id="{DBFEAE3D-6D61-4CA7-B5A5-4E5642120547}"/>
              </a:ext>
            </a:extLst>
          </p:cNvPr>
          <p:cNvSpPr txBox="1"/>
          <p:nvPr/>
        </p:nvSpPr>
        <p:spPr>
          <a:xfrm>
            <a:off x="440620" y="699890"/>
            <a:ext cx="6790064" cy="2472793"/>
          </a:xfrm>
          <a:prstGeom prst="rect">
            <a:avLst/>
          </a:prstGeom>
          <a:noFill/>
          <a:ln w="12700" cap="flat">
            <a:noFill/>
            <a:miter lim="400000"/>
          </a:ln>
        </p:spPr>
        <p:style>
          <a:lnRef idx="0">
            <a:scrgbClr r="0" g="0" b="0"/>
          </a:lnRef>
          <a:fillRef idx="0">
            <a:scrgbClr r="0" g="0" b="0"/>
          </a:fillRef>
          <a:effectRef idx="0">
            <a:scrgbClr r="0" g="0" b="0"/>
          </a:effectRef>
          <a:fontRef idx="none"/>
        </p:style>
        <p:txBody>
          <a:bodyPr spcFirstLastPara="1" wrap="square" lIns="35719" tIns="35719" rIns="35719" bIns="35719" spcCol="38100" anchor="ctr">
            <a:spAutoFit/>
          </a:bodyPr>
          <a:lstStyle/>
          <a:p>
            <a:pPr>
              <a:lnSpc>
                <a:spcPct val="150000"/>
              </a:lnSpc>
              <a:defRPr/>
            </a:pPr>
            <a:r>
              <a:rPr lang="zh-CN" altLang="en-US" sz="2400" dirty="0">
                <a:latin typeface="微软雅黑" panose="020B0503020204020204" pitchFamily="34" charset="-122"/>
                <a:ea typeface="微软雅黑" panose="020B0503020204020204" pitchFamily="34" charset="-122"/>
              </a:rPr>
              <a:t>评判优秀长尾转化词的三大标准：</a:t>
            </a:r>
            <a:endParaRPr lang="en-US" altLang="zh-CN" sz="2400" dirty="0">
              <a:latin typeface="微软雅黑" panose="020B0503020204020204" pitchFamily="34" charset="-122"/>
              <a:ea typeface="微软雅黑" panose="020B0503020204020204" pitchFamily="34" charset="-122"/>
            </a:endParaRPr>
          </a:p>
          <a:p>
            <a:pPr marL="514350" indent="-514350">
              <a:lnSpc>
                <a:spcPct val="150000"/>
              </a:lnSpc>
              <a:buFont typeface="+mj-lt"/>
              <a:buAutoNum type="arabicPeriod"/>
              <a:defRPr/>
            </a:pPr>
            <a:r>
              <a:rPr lang="zh-CN" altLang="en-US" sz="2400" dirty="0">
                <a:latin typeface="微软雅黑" panose="020B0503020204020204" pitchFamily="34" charset="-122"/>
                <a:ea typeface="微软雅黑" panose="020B0503020204020204" pitchFamily="34" charset="-122"/>
              </a:rPr>
              <a:t>匹配度（曝光页产品与自身产品的匹配程度）</a:t>
            </a:r>
            <a:endParaRPr lang="en-US" altLang="zh-CN" sz="2400" dirty="0">
              <a:latin typeface="微软雅黑" panose="020B0503020204020204" pitchFamily="34" charset="-122"/>
              <a:ea typeface="微软雅黑" panose="020B0503020204020204" pitchFamily="34" charset="-122"/>
            </a:endParaRPr>
          </a:p>
          <a:p>
            <a:pPr marL="514350" indent="-514350">
              <a:lnSpc>
                <a:spcPct val="150000"/>
              </a:lnSpc>
              <a:buFont typeface="+mj-lt"/>
              <a:buAutoNum type="arabicPeriod"/>
              <a:defRPr/>
            </a:pPr>
            <a:r>
              <a:rPr lang="zh-CN" altLang="en-US" sz="2400" dirty="0">
                <a:latin typeface="微软雅黑" panose="020B0503020204020204" pitchFamily="34" charset="-122"/>
                <a:ea typeface="微软雅黑" panose="020B0503020204020204" pitchFamily="34" charset="-122"/>
              </a:rPr>
              <a:t>垂直度（曝光页搜索结果数量）</a:t>
            </a:r>
            <a:endParaRPr lang="en-US" altLang="zh-CN" sz="2400" dirty="0">
              <a:latin typeface="微软雅黑" panose="020B0503020204020204" pitchFamily="34" charset="-122"/>
              <a:ea typeface="微软雅黑" panose="020B0503020204020204" pitchFamily="34" charset="-122"/>
            </a:endParaRPr>
          </a:p>
          <a:p>
            <a:pPr marL="514350" indent="-514350">
              <a:lnSpc>
                <a:spcPct val="150000"/>
              </a:lnSpc>
              <a:buFont typeface="+mj-lt"/>
              <a:buAutoNum type="arabicPeriod"/>
              <a:defRPr/>
            </a:pPr>
            <a:r>
              <a:rPr lang="zh-CN" altLang="en-US" sz="2400" dirty="0">
                <a:latin typeface="微软雅黑" panose="020B0503020204020204" pitchFamily="34" charset="-122"/>
                <a:ea typeface="微软雅黑" panose="020B0503020204020204" pitchFamily="34" charset="-122"/>
              </a:rPr>
              <a:t>竞争度（曝光页拥有高</a:t>
            </a:r>
            <a:r>
              <a:rPr lang="en-US" altLang="zh-CN" sz="2400" dirty="0">
                <a:latin typeface="微软雅黑" panose="020B0503020204020204" pitchFamily="34" charset="-122"/>
                <a:ea typeface="微软雅黑" panose="020B0503020204020204" pitchFamily="34" charset="-122"/>
              </a:rPr>
              <a:t>review</a:t>
            </a:r>
            <a:r>
              <a:rPr lang="zh-CN" altLang="en-US" sz="2400" dirty="0">
                <a:latin typeface="微软雅黑" panose="020B0503020204020204" pitchFamily="34" charset="-122"/>
                <a:ea typeface="微软雅黑" panose="020B0503020204020204" pitchFamily="34" charset="-122"/>
              </a:rPr>
              <a:t>的</a:t>
            </a:r>
            <a:r>
              <a:rPr lang="en-US" altLang="zh-CN" sz="2400" dirty="0">
                <a:latin typeface="微软雅黑" panose="020B0503020204020204" pitchFamily="34" charset="-122"/>
                <a:ea typeface="微软雅黑" panose="020B0503020204020204" pitchFamily="34" charset="-122"/>
              </a:rPr>
              <a:t>listing</a:t>
            </a:r>
            <a:r>
              <a:rPr lang="zh-CN" altLang="en-US" sz="2400" dirty="0">
                <a:latin typeface="微软雅黑" panose="020B0503020204020204" pitchFamily="34" charset="-122"/>
                <a:ea typeface="微软雅黑" panose="020B0503020204020204" pitchFamily="34" charset="-122"/>
              </a:rPr>
              <a:t>数量</a:t>
            </a:r>
            <a:r>
              <a:rPr lang="zh-CN" altLang="en-US" sz="2800" dirty="0">
                <a:latin typeface="微软雅黑" panose="020B0503020204020204" pitchFamily="34" charset="-122"/>
                <a:ea typeface="微软雅黑" panose="020B0503020204020204" pitchFamily="34" charset="-122"/>
              </a:rPr>
              <a:t>）</a:t>
            </a:r>
            <a:endParaRPr lang="en-US" altLang="zh-CN" sz="2800" dirty="0">
              <a:latin typeface="微软雅黑" panose="020B0503020204020204" pitchFamily="34" charset="-122"/>
              <a:ea typeface="微软雅黑" panose="020B0503020204020204" pitchFamily="34" charset="-122"/>
            </a:endParaRPr>
          </a:p>
        </p:txBody>
      </p:sp>
      <p:pic>
        <p:nvPicPr>
          <p:cNvPr id="12" name="图片 11">
            <a:extLst>
              <a:ext uri="{FF2B5EF4-FFF2-40B4-BE49-F238E27FC236}">
                <a16:creationId xmlns:a16="http://schemas.microsoft.com/office/drawing/2014/main" id="{FA7B21FA-5E3D-4237-9AC8-493C46BC2770}"/>
              </a:ext>
            </a:extLst>
          </p:cNvPr>
          <p:cNvPicPr>
            <a:picLocks noChangeAspect="1"/>
          </p:cNvPicPr>
          <p:nvPr/>
        </p:nvPicPr>
        <p:blipFill>
          <a:blip r:embed="rId2"/>
          <a:stretch>
            <a:fillRect/>
          </a:stretch>
        </p:blipFill>
        <p:spPr>
          <a:xfrm>
            <a:off x="62223" y="3295307"/>
            <a:ext cx="1692275" cy="2545110"/>
          </a:xfrm>
          <a:prstGeom prst="rect">
            <a:avLst/>
          </a:prstGeom>
        </p:spPr>
      </p:pic>
      <p:pic>
        <p:nvPicPr>
          <p:cNvPr id="14" name="图片 13">
            <a:extLst>
              <a:ext uri="{FF2B5EF4-FFF2-40B4-BE49-F238E27FC236}">
                <a16:creationId xmlns:a16="http://schemas.microsoft.com/office/drawing/2014/main" id="{C14B4DF7-1F38-4CE9-90F0-D80370437308}"/>
              </a:ext>
            </a:extLst>
          </p:cNvPr>
          <p:cNvPicPr>
            <a:picLocks noChangeAspect="1"/>
          </p:cNvPicPr>
          <p:nvPr/>
        </p:nvPicPr>
        <p:blipFill>
          <a:blip r:embed="rId3"/>
          <a:stretch>
            <a:fillRect/>
          </a:stretch>
        </p:blipFill>
        <p:spPr>
          <a:xfrm>
            <a:off x="1667980" y="3295306"/>
            <a:ext cx="1707597" cy="2545111"/>
          </a:xfrm>
          <a:prstGeom prst="rect">
            <a:avLst/>
          </a:prstGeom>
        </p:spPr>
      </p:pic>
      <p:pic>
        <p:nvPicPr>
          <p:cNvPr id="17" name="图片 16">
            <a:extLst>
              <a:ext uri="{FF2B5EF4-FFF2-40B4-BE49-F238E27FC236}">
                <a16:creationId xmlns:a16="http://schemas.microsoft.com/office/drawing/2014/main" id="{C8B277BC-4A08-4018-8AF9-0778B7C8D047}"/>
              </a:ext>
            </a:extLst>
          </p:cNvPr>
          <p:cNvPicPr>
            <a:picLocks noChangeAspect="1"/>
          </p:cNvPicPr>
          <p:nvPr/>
        </p:nvPicPr>
        <p:blipFill>
          <a:blip r:embed="rId4"/>
          <a:stretch>
            <a:fillRect/>
          </a:stretch>
        </p:blipFill>
        <p:spPr>
          <a:xfrm>
            <a:off x="3375577" y="3295306"/>
            <a:ext cx="1561447" cy="2545110"/>
          </a:xfrm>
          <a:prstGeom prst="rect">
            <a:avLst/>
          </a:prstGeom>
        </p:spPr>
      </p:pic>
      <p:pic>
        <p:nvPicPr>
          <p:cNvPr id="18" name="图片 17">
            <a:extLst>
              <a:ext uri="{FF2B5EF4-FFF2-40B4-BE49-F238E27FC236}">
                <a16:creationId xmlns:a16="http://schemas.microsoft.com/office/drawing/2014/main" id="{CA59DB02-3386-430F-ADE2-ABCF3C541896}"/>
              </a:ext>
            </a:extLst>
          </p:cNvPr>
          <p:cNvPicPr>
            <a:picLocks noChangeAspect="1"/>
          </p:cNvPicPr>
          <p:nvPr/>
        </p:nvPicPr>
        <p:blipFill>
          <a:blip r:embed="rId5"/>
          <a:stretch>
            <a:fillRect/>
          </a:stretch>
        </p:blipFill>
        <p:spPr>
          <a:xfrm>
            <a:off x="4937024" y="3531943"/>
            <a:ext cx="3930852" cy="323867"/>
          </a:xfrm>
          <a:prstGeom prst="rect">
            <a:avLst/>
          </a:prstGeom>
        </p:spPr>
      </p:pic>
      <p:pic>
        <p:nvPicPr>
          <p:cNvPr id="19" name="图片 18">
            <a:extLst>
              <a:ext uri="{FF2B5EF4-FFF2-40B4-BE49-F238E27FC236}">
                <a16:creationId xmlns:a16="http://schemas.microsoft.com/office/drawing/2014/main" id="{51E1F6A2-0C91-494D-AA9A-24E43DDC9E51}"/>
              </a:ext>
            </a:extLst>
          </p:cNvPr>
          <p:cNvPicPr>
            <a:picLocks noChangeAspect="1"/>
          </p:cNvPicPr>
          <p:nvPr/>
        </p:nvPicPr>
        <p:blipFill>
          <a:blip r:embed="rId6"/>
          <a:stretch>
            <a:fillRect/>
          </a:stretch>
        </p:blipFill>
        <p:spPr>
          <a:xfrm>
            <a:off x="5008070" y="4101055"/>
            <a:ext cx="4445228" cy="336567"/>
          </a:xfrm>
          <a:prstGeom prst="rect">
            <a:avLst/>
          </a:prstGeom>
        </p:spPr>
      </p:pic>
      <p:pic>
        <p:nvPicPr>
          <p:cNvPr id="20" name="图片 19">
            <a:extLst>
              <a:ext uri="{FF2B5EF4-FFF2-40B4-BE49-F238E27FC236}">
                <a16:creationId xmlns:a16="http://schemas.microsoft.com/office/drawing/2014/main" id="{BE703B72-2867-490A-92A0-D35A031B342E}"/>
              </a:ext>
            </a:extLst>
          </p:cNvPr>
          <p:cNvPicPr>
            <a:picLocks noChangeAspect="1"/>
          </p:cNvPicPr>
          <p:nvPr/>
        </p:nvPicPr>
        <p:blipFill>
          <a:blip r:embed="rId7"/>
          <a:stretch>
            <a:fillRect/>
          </a:stretch>
        </p:blipFill>
        <p:spPr>
          <a:xfrm>
            <a:off x="4996656" y="4639155"/>
            <a:ext cx="3721291" cy="304816"/>
          </a:xfrm>
          <a:prstGeom prst="rect">
            <a:avLst/>
          </a:prstGeom>
        </p:spPr>
      </p:pic>
      <p:pic>
        <p:nvPicPr>
          <p:cNvPr id="21" name="图片 20">
            <a:extLst>
              <a:ext uri="{FF2B5EF4-FFF2-40B4-BE49-F238E27FC236}">
                <a16:creationId xmlns:a16="http://schemas.microsoft.com/office/drawing/2014/main" id="{6CE9C307-D2AE-4B6A-8AC0-C94604BF968B}"/>
              </a:ext>
            </a:extLst>
          </p:cNvPr>
          <p:cNvPicPr>
            <a:picLocks noChangeAspect="1"/>
          </p:cNvPicPr>
          <p:nvPr/>
        </p:nvPicPr>
        <p:blipFill>
          <a:blip r:embed="rId8"/>
          <a:stretch>
            <a:fillRect/>
          </a:stretch>
        </p:blipFill>
        <p:spPr>
          <a:xfrm>
            <a:off x="9592103" y="2785909"/>
            <a:ext cx="2394073" cy="3054507"/>
          </a:xfrm>
          <a:prstGeom prst="rect">
            <a:avLst/>
          </a:prstGeom>
        </p:spPr>
      </p:pic>
      <p:sp>
        <p:nvSpPr>
          <p:cNvPr id="22" name="文本框 21">
            <a:extLst>
              <a:ext uri="{FF2B5EF4-FFF2-40B4-BE49-F238E27FC236}">
                <a16:creationId xmlns:a16="http://schemas.microsoft.com/office/drawing/2014/main" id="{39B1FDA5-36BE-45F5-9E52-8214AF29A5E2}"/>
              </a:ext>
            </a:extLst>
          </p:cNvPr>
          <p:cNvSpPr txBox="1"/>
          <p:nvPr/>
        </p:nvSpPr>
        <p:spPr>
          <a:xfrm>
            <a:off x="1831503" y="5840416"/>
            <a:ext cx="1467068" cy="499624"/>
          </a:xfrm>
          <a:prstGeom prst="rect">
            <a:avLst/>
          </a:prstGeom>
          <a:noFill/>
        </p:spPr>
        <p:txBody>
          <a:bodyPr wrap="none" rtlCol="0">
            <a:spAutoFit/>
          </a:bodyPr>
          <a:lstStyle/>
          <a:p>
            <a:pPr>
              <a:lnSpc>
                <a:spcPct val="150000"/>
              </a:lnSpc>
            </a:pPr>
            <a:r>
              <a:rPr lang="zh-CN" altLang="en-US" sz="2000" dirty="0">
                <a:solidFill>
                  <a:srgbClr val="24ADC2"/>
                </a:solidFill>
                <a:latin typeface="微软雅黑" panose="020B0503020204020204" pitchFamily="34" charset="-122"/>
                <a:ea typeface="微软雅黑" panose="020B0503020204020204" pitchFamily="34" charset="-122"/>
              </a:rPr>
              <a:t>匹配度判断</a:t>
            </a:r>
          </a:p>
        </p:txBody>
      </p:sp>
      <p:sp>
        <p:nvSpPr>
          <p:cNvPr id="23" name="文本框 22">
            <a:extLst>
              <a:ext uri="{FF2B5EF4-FFF2-40B4-BE49-F238E27FC236}">
                <a16:creationId xmlns:a16="http://schemas.microsoft.com/office/drawing/2014/main" id="{A4E2E74F-89BF-41C1-B362-77B9E9ED3973}"/>
              </a:ext>
            </a:extLst>
          </p:cNvPr>
          <p:cNvSpPr txBox="1"/>
          <p:nvPr/>
        </p:nvSpPr>
        <p:spPr>
          <a:xfrm>
            <a:off x="6168916" y="5840416"/>
            <a:ext cx="1467068" cy="499624"/>
          </a:xfrm>
          <a:prstGeom prst="rect">
            <a:avLst/>
          </a:prstGeom>
          <a:noFill/>
        </p:spPr>
        <p:txBody>
          <a:bodyPr wrap="none" rtlCol="0">
            <a:spAutoFit/>
          </a:bodyPr>
          <a:lstStyle/>
          <a:p>
            <a:pPr>
              <a:lnSpc>
                <a:spcPct val="150000"/>
              </a:lnSpc>
            </a:pPr>
            <a:r>
              <a:rPr lang="zh-CN" altLang="en-US" sz="2000" dirty="0">
                <a:solidFill>
                  <a:srgbClr val="24ADC2"/>
                </a:solidFill>
                <a:latin typeface="微软雅黑" panose="020B0503020204020204" pitchFamily="34" charset="-122"/>
                <a:ea typeface="微软雅黑" panose="020B0503020204020204" pitchFamily="34" charset="-122"/>
              </a:rPr>
              <a:t>垂直度判断</a:t>
            </a:r>
          </a:p>
        </p:txBody>
      </p:sp>
      <p:sp>
        <p:nvSpPr>
          <p:cNvPr id="24" name="文本框 23">
            <a:extLst>
              <a:ext uri="{FF2B5EF4-FFF2-40B4-BE49-F238E27FC236}">
                <a16:creationId xmlns:a16="http://schemas.microsoft.com/office/drawing/2014/main" id="{F7E3BDBE-977B-4BC7-9430-1ED331646394}"/>
              </a:ext>
            </a:extLst>
          </p:cNvPr>
          <p:cNvSpPr txBox="1"/>
          <p:nvPr/>
        </p:nvSpPr>
        <p:spPr>
          <a:xfrm>
            <a:off x="10055605" y="5840416"/>
            <a:ext cx="1467068" cy="499624"/>
          </a:xfrm>
          <a:prstGeom prst="rect">
            <a:avLst/>
          </a:prstGeom>
          <a:noFill/>
        </p:spPr>
        <p:txBody>
          <a:bodyPr wrap="none" rtlCol="0">
            <a:spAutoFit/>
          </a:bodyPr>
          <a:lstStyle/>
          <a:p>
            <a:pPr>
              <a:lnSpc>
                <a:spcPct val="150000"/>
              </a:lnSpc>
            </a:pPr>
            <a:r>
              <a:rPr lang="zh-CN" altLang="en-US" sz="2000" dirty="0">
                <a:solidFill>
                  <a:srgbClr val="24ADC2"/>
                </a:solidFill>
                <a:latin typeface="微软雅黑" panose="020B0503020204020204" pitchFamily="34" charset="-122"/>
                <a:ea typeface="微软雅黑" panose="020B0503020204020204" pitchFamily="34" charset="-122"/>
              </a:rPr>
              <a:t>竞争度判断</a:t>
            </a:r>
          </a:p>
        </p:txBody>
      </p:sp>
    </p:spTree>
    <p:extLst>
      <p:ext uri="{BB962C8B-B14F-4D97-AF65-F5344CB8AC3E}">
        <p14:creationId xmlns:p14="http://schemas.microsoft.com/office/powerpoint/2010/main" val="185763635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p:txBody>
          <a:bodyPr>
            <a:noAutofit/>
          </a:bodyPr>
          <a:lstStyle/>
          <a:p>
            <a:r>
              <a:rPr lang="en-US" altLang="zh-CN" kern="0" dirty="0">
                <a:latin typeface="微软雅黑" panose="020B0503020204020204" pitchFamily="34" charset="-122"/>
                <a:ea typeface="微软雅黑" panose="020B0503020204020204" pitchFamily="34" charset="-122"/>
              </a:rPr>
              <a:t>2.3 </a:t>
            </a:r>
            <a:r>
              <a:rPr lang="zh-CN" altLang="en-US" kern="0" dirty="0">
                <a:latin typeface="微软雅黑" panose="020B0503020204020204" pitchFamily="34" charset="-122"/>
                <a:ea typeface="微软雅黑" panose="020B0503020204020204" pitchFamily="34" charset="-122"/>
              </a:rPr>
              <a:t>运营体系数据化</a:t>
            </a:r>
            <a:r>
              <a:rPr lang="en-US" altLang="zh-CN" kern="0" dirty="0">
                <a:latin typeface="微软雅黑" panose="020B0503020204020204" pitchFamily="34" charset="-122"/>
                <a:ea typeface="微软雅黑" panose="020B0503020204020204" pitchFamily="34" charset="-122"/>
              </a:rPr>
              <a:t>——</a:t>
            </a:r>
            <a:r>
              <a:rPr lang="zh-CN" altLang="en-US" kern="0" dirty="0">
                <a:latin typeface="微软雅黑" panose="020B0503020204020204" pitchFamily="34" charset="-122"/>
                <a:ea typeface="微软雅黑" panose="020B0503020204020204" pitchFamily="34" charset="-122"/>
              </a:rPr>
              <a:t>转化率分析</a:t>
            </a:r>
            <a:r>
              <a:rPr lang="en-US" altLang="zh-CN" kern="0" dirty="0">
                <a:latin typeface="微软雅黑" panose="020B0503020204020204" pitchFamily="34" charset="-122"/>
                <a:ea typeface="微软雅黑" panose="020B0503020204020204" pitchFamily="34" charset="-122"/>
              </a:rPr>
              <a:t>+</a:t>
            </a:r>
            <a:r>
              <a:rPr lang="zh-CN" altLang="en-US" kern="0" dirty="0">
                <a:latin typeface="微软雅黑" panose="020B0503020204020204" pitchFamily="34" charset="-122"/>
                <a:ea typeface="微软雅黑" panose="020B0503020204020204" pitchFamily="34" charset="-122"/>
              </a:rPr>
              <a:t>用户访问深度分析</a:t>
            </a:r>
            <a:endParaRPr lang="zh-CN" altLang="en-US" dirty="0"/>
          </a:p>
        </p:txBody>
      </p:sp>
      <p:pic>
        <p:nvPicPr>
          <p:cNvPr id="5" name="图片 2">
            <a:extLst>
              <a:ext uri="{FF2B5EF4-FFF2-40B4-BE49-F238E27FC236}">
                <a16:creationId xmlns:a16="http://schemas.microsoft.com/office/drawing/2014/main" id="{F01E1E25-A786-47FE-A445-DC37BB90CC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804096"/>
            <a:ext cx="2553579" cy="52498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文本框 3">
            <a:extLst>
              <a:ext uri="{FF2B5EF4-FFF2-40B4-BE49-F238E27FC236}">
                <a16:creationId xmlns:a16="http://schemas.microsoft.com/office/drawing/2014/main" id="{C337D426-53A4-40A0-A462-8CA531C4F2AE}"/>
              </a:ext>
            </a:extLst>
          </p:cNvPr>
          <p:cNvSpPr txBox="1">
            <a:spLocks noChangeArrowheads="1"/>
          </p:cNvSpPr>
          <p:nvPr/>
        </p:nvSpPr>
        <p:spPr bwMode="auto">
          <a:xfrm>
            <a:off x="3697742" y="1444624"/>
            <a:ext cx="8296275" cy="396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50000"/>
              </a:lnSpc>
              <a:spcBef>
                <a:spcPct val="0"/>
              </a:spcBef>
              <a:buFontTx/>
              <a:buNone/>
            </a:pPr>
            <a:r>
              <a:rPr lang="zh-CN" altLang="en-US" sz="2400" dirty="0">
                <a:latin typeface="微软雅黑" panose="020B0503020204020204" pitchFamily="34" charset="-122"/>
                <a:ea typeface="微软雅黑" panose="020B0503020204020204" pitchFamily="34" charset="-122"/>
              </a:rPr>
              <a:t>买家访问次数(Visit/Sessions)：统计24小时内曾经在销售页面浏览过的用户数，访问网站的一台电脑客户端为一个访客，可以理解为UV；</a:t>
            </a:r>
          </a:p>
          <a:p>
            <a:pPr eaLnBrk="1" hangingPunct="1">
              <a:lnSpc>
                <a:spcPct val="150000"/>
              </a:lnSpc>
              <a:spcBef>
                <a:spcPct val="0"/>
              </a:spcBef>
              <a:buFontTx/>
              <a:buNone/>
            </a:pPr>
            <a:r>
              <a:rPr lang="zh-CN" altLang="en-US" sz="2400" dirty="0">
                <a:latin typeface="微软雅黑" panose="020B0503020204020204" pitchFamily="34" charset="-122"/>
                <a:ea typeface="微软雅黑" panose="020B0503020204020204" pitchFamily="34" charset="-122"/>
              </a:rPr>
              <a:t>页面浏览次数(PV)：在一定统计周期内用户每打开或刷新一个页面就记录1次，多次打开或刷新同一页面则浏览量累计；</a:t>
            </a:r>
          </a:p>
          <a:p>
            <a:pPr eaLnBrk="1" hangingPunct="1">
              <a:lnSpc>
                <a:spcPct val="150000"/>
              </a:lnSpc>
              <a:spcBef>
                <a:spcPct val="0"/>
              </a:spcBef>
              <a:buFontTx/>
              <a:buNone/>
            </a:pPr>
            <a:r>
              <a:rPr lang="zh-CN" altLang="en-US" sz="2400" dirty="0">
                <a:latin typeface="微软雅黑" panose="020B0503020204020204" pitchFamily="34" charset="-122"/>
                <a:ea typeface="微软雅黑" panose="020B0503020204020204" pitchFamily="34" charset="-122"/>
              </a:rPr>
              <a:t>购买按钮赢得率：赢得购买按钮的商品页面的浏览次数在总的商品浏览次数中占的百分比；</a:t>
            </a:r>
          </a:p>
        </p:txBody>
      </p:sp>
      <p:sp>
        <p:nvSpPr>
          <p:cNvPr id="7" name="文本框 6">
            <a:extLst>
              <a:ext uri="{FF2B5EF4-FFF2-40B4-BE49-F238E27FC236}">
                <a16:creationId xmlns:a16="http://schemas.microsoft.com/office/drawing/2014/main" id="{C5396A07-61BA-443F-A6E1-3B78D4C64F44}"/>
              </a:ext>
            </a:extLst>
          </p:cNvPr>
          <p:cNvSpPr txBox="1"/>
          <p:nvPr/>
        </p:nvSpPr>
        <p:spPr>
          <a:xfrm>
            <a:off x="162255" y="6118397"/>
            <a:ext cx="4288353" cy="499624"/>
          </a:xfrm>
          <a:prstGeom prst="rect">
            <a:avLst/>
          </a:prstGeom>
          <a:noFill/>
        </p:spPr>
        <p:txBody>
          <a:bodyPr wrap="none" rtlCol="0">
            <a:spAutoFit/>
          </a:bodyPr>
          <a:lstStyle/>
          <a:p>
            <a:pPr>
              <a:lnSpc>
                <a:spcPct val="150000"/>
              </a:lnSpc>
            </a:pPr>
            <a:r>
              <a:rPr lang="zh-CN" altLang="en-US" sz="2000" dirty="0">
                <a:solidFill>
                  <a:srgbClr val="24ADC2"/>
                </a:solidFill>
                <a:latin typeface="微软雅黑" panose="020B0503020204020204" pitchFamily="34" charset="-122"/>
                <a:ea typeface="微软雅黑" panose="020B0503020204020204" pitchFamily="34" charset="-122"/>
              </a:rPr>
              <a:t>亚马逊后台可以获得的订单数据维度</a:t>
            </a:r>
          </a:p>
        </p:txBody>
      </p:sp>
    </p:spTree>
    <p:extLst>
      <p:ext uri="{BB962C8B-B14F-4D97-AF65-F5344CB8AC3E}">
        <p14:creationId xmlns:p14="http://schemas.microsoft.com/office/powerpoint/2010/main" val="4559557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p:txBody>
          <a:bodyPr>
            <a:noAutofit/>
          </a:bodyPr>
          <a:lstStyle/>
          <a:p>
            <a:r>
              <a:rPr lang="en-US" altLang="zh-CN" kern="0" dirty="0">
                <a:latin typeface="微软雅黑" panose="020B0503020204020204" pitchFamily="34" charset="-122"/>
                <a:ea typeface="微软雅黑" panose="020B0503020204020204" pitchFamily="34" charset="-122"/>
              </a:rPr>
              <a:t>2.3 </a:t>
            </a:r>
            <a:r>
              <a:rPr lang="zh-CN" altLang="en-US" kern="0" dirty="0">
                <a:latin typeface="微软雅黑" panose="020B0503020204020204" pitchFamily="34" charset="-122"/>
                <a:ea typeface="微软雅黑" panose="020B0503020204020204" pitchFamily="34" charset="-122"/>
              </a:rPr>
              <a:t>运营体系数据化</a:t>
            </a:r>
            <a:r>
              <a:rPr lang="en-US" altLang="zh-CN" kern="0" dirty="0">
                <a:latin typeface="微软雅黑" panose="020B0503020204020204" pitchFamily="34" charset="-122"/>
                <a:ea typeface="微软雅黑" panose="020B0503020204020204" pitchFamily="34" charset="-122"/>
              </a:rPr>
              <a:t>——</a:t>
            </a:r>
            <a:r>
              <a:rPr lang="zh-CN" altLang="en-US" kern="0" dirty="0">
                <a:latin typeface="微软雅黑" panose="020B0503020204020204" pitchFamily="34" charset="-122"/>
                <a:ea typeface="微软雅黑" panose="020B0503020204020204" pitchFamily="34" charset="-122"/>
              </a:rPr>
              <a:t>转化率分析</a:t>
            </a:r>
            <a:r>
              <a:rPr lang="en-US" altLang="zh-CN" kern="0" dirty="0">
                <a:latin typeface="微软雅黑" panose="020B0503020204020204" pitchFamily="34" charset="-122"/>
                <a:ea typeface="微软雅黑" panose="020B0503020204020204" pitchFamily="34" charset="-122"/>
              </a:rPr>
              <a:t>+</a:t>
            </a:r>
            <a:r>
              <a:rPr lang="zh-CN" altLang="en-US" kern="0" dirty="0">
                <a:latin typeface="微软雅黑" panose="020B0503020204020204" pitchFamily="34" charset="-122"/>
                <a:ea typeface="微软雅黑" panose="020B0503020204020204" pitchFamily="34" charset="-122"/>
              </a:rPr>
              <a:t>用户访问深度分析</a:t>
            </a:r>
            <a:endParaRPr lang="zh-CN" altLang="en-US" dirty="0"/>
          </a:p>
        </p:txBody>
      </p:sp>
      <p:sp>
        <p:nvSpPr>
          <p:cNvPr id="4" name="文本框 1">
            <a:extLst>
              <a:ext uri="{FF2B5EF4-FFF2-40B4-BE49-F238E27FC236}">
                <a16:creationId xmlns:a16="http://schemas.microsoft.com/office/drawing/2014/main" id="{9BDD2510-6010-4E31-8BDC-B0A40B8561A0}"/>
              </a:ext>
            </a:extLst>
          </p:cNvPr>
          <p:cNvSpPr txBox="1">
            <a:spLocks noChangeArrowheads="1"/>
          </p:cNvSpPr>
          <p:nvPr/>
        </p:nvSpPr>
        <p:spPr bwMode="auto">
          <a:xfrm>
            <a:off x="360363" y="946150"/>
            <a:ext cx="11471275" cy="53042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ts val="4063"/>
              </a:lnSpc>
              <a:spcBef>
                <a:spcPct val="0"/>
              </a:spcBef>
              <a:buFontTx/>
              <a:buNone/>
            </a:pPr>
            <a:r>
              <a:rPr lang="zh-CN" altLang="en-US" sz="2400" dirty="0">
                <a:latin typeface="微软雅黑" panose="020B0503020204020204" pitchFamily="34" charset="-122"/>
                <a:ea typeface="微软雅黑" panose="020B0503020204020204" pitchFamily="34" charset="-122"/>
              </a:rPr>
              <a:t>使用用访问深度系数这个值来初步衡量用户行为</a:t>
            </a:r>
          </a:p>
          <a:p>
            <a:pPr eaLnBrk="1" hangingPunct="1">
              <a:lnSpc>
                <a:spcPts val="4063"/>
              </a:lnSpc>
              <a:spcBef>
                <a:spcPct val="0"/>
              </a:spcBef>
              <a:buFontTx/>
              <a:buNone/>
            </a:pPr>
            <a:endParaRPr lang="zh-CN" altLang="en-US" sz="2400" dirty="0">
              <a:latin typeface="微软雅黑" panose="020B0503020204020204" pitchFamily="34" charset="-122"/>
              <a:ea typeface="微软雅黑" panose="020B0503020204020204" pitchFamily="34" charset="-122"/>
            </a:endParaRPr>
          </a:p>
          <a:p>
            <a:pPr eaLnBrk="1" hangingPunct="1">
              <a:lnSpc>
                <a:spcPts val="4063"/>
              </a:lnSpc>
              <a:spcBef>
                <a:spcPct val="0"/>
              </a:spcBef>
              <a:buFontTx/>
              <a:buNone/>
            </a:pPr>
            <a:r>
              <a:rPr lang="zh-CN" altLang="en-US" sz="2400" dirty="0">
                <a:latin typeface="微软雅黑" panose="020B0503020204020204" pitchFamily="34" charset="-122"/>
                <a:ea typeface="微软雅黑" panose="020B0503020204020204" pitchFamily="34" charset="-122"/>
              </a:rPr>
              <a:t>买家访问次数(Visit/Sessions)是统计24小时内曾经在销售页面浏览过的用户数，页面浏览次数(PV)是每打开或刷新一个页面就记录1次(多次打开或刷新同一页面按浏览量累计)。前台页面中，链接可以产生点击的按钮包括挑选商品变体，例如加购物车，愿望单，查看评价等。</a:t>
            </a:r>
          </a:p>
          <a:p>
            <a:pPr eaLnBrk="1" hangingPunct="1">
              <a:lnSpc>
                <a:spcPts val="4063"/>
              </a:lnSpc>
              <a:spcBef>
                <a:spcPct val="0"/>
              </a:spcBef>
              <a:buFontTx/>
              <a:buNone/>
            </a:pPr>
            <a:endParaRPr lang="zh-CN" altLang="en-US" sz="2400" dirty="0">
              <a:latin typeface="微软雅黑" panose="020B0503020204020204" pitchFamily="34" charset="-122"/>
              <a:ea typeface="微软雅黑" panose="020B0503020204020204" pitchFamily="34" charset="-122"/>
            </a:endParaRPr>
          </a:p>
          <a:p>
            <a:pPr eaLnBrk="1" hangingPunct="1">
              <a:lnSpc>
                <a:spcPts val="4063"/>
              </a:lnSpc>
              <a:spcBef>
                <a:spcPct val="0"/>
              </a:spcBef>
              <a:buFontTx/>
              <a:buNone/>
            </a:pPr>
            <a:r>
              <a:rPr lang="zh-CN" altLang="en-US" sz="2400" b="1" dirty="0">
                <a:latin typeface="微软雅黑" panose="020B0503020204020204" pitchFamily="34" charset="-122"/>
                <a:ea typeface="微软雅黑" panose="020B0503020204020204" pitchFamily="34" charset="-122"/>
              </a:rPr>
              <a:t>买家在页面内访问次数越多，所花费的时间就越长，购买意愿也越高。</a:t>
            </a:r>
            <a:endParaRPr lang="zh-CN" altLang="en-US" sz="2400" dirty="0">
              <a:latin typeface="微软雅黑" panose="020B0503020204020204" pitchFamily="34" charset="-122"/>
              <a:ea typeface="微软雅黑" panose="020B0503020204020204" pitchFamily="34" charset="-122"/>
            </a:endParaRPr>
          </a:p>
          <a:p>
            <a:pPr eaLnBrk="1" hangingPunct="1">
              <a:lnSpc>
                <a:spcPts val="4063"/>
              </a:lnSpc>
              <a:spcBef>
                <a:spcPct val="0"/>
              </a:spcBef>
              <a:buFontTx/>
              <a:buNone/>
            </a:pPr>
            <a:r>
              <a:rPr lang="zh-CN" altLang="en-US" sz="2400" dirty="0">
                <a:latin typeface="微软雅黑" panose="020B0503020204020204" pitchFamily="34" charset="-122"/>
                <a:ea typeface="微软雅黑" panose="020B0503020204020204" pitchFamily="34" charset="-122"/>
              </a:rPr>
              <a:t>通过二者做比，可以定义：</a:t>
            </a:r>
          </a:p>
          <a:p>
            <a:pPr eaLnBrk="1" hangingPunct="1">
              <a:lnSpc>
                <a:spcPts val="4063"/>
              </a:lnSpc>
              <a:spcBef>
                <a:spcPct val="0"/>
              </a:spcBef>
              <a:buFontTx/>
              <a:buNone/>
            </a:pPr>
            <a:r>
              <a:rPr lang="zh-CN" altLang="en-US" sz="2400" dirty="0">
                <a:latin typeface="微软雅黑" panose="020B0503020204020204" pitchFamily="34" charset="-122"/>
                <a:ea typeface="微软雅黑" panose="020B0503020204020204" pitchFamily="34" charset="-122"/>
              </a:rPr>
              <a:t>访问深度系数=页面浏览次数/买家访问次数</a:t>
            </a:r>
          </a:p>
        </p:txBody>
      </p:sp>
    </p:spTree>
    <p:extLst>
      <p:ext uri="{BB962C8B-B14F-4D97-AF65-F5344CB8AC3E}">
        <p14:creationId xmlns:p14="http://schemas.microsoft.com/office/powerpoint/2010/main" val="48549376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p:txBody>
          <a:bodyPr>
            <a:noAutofit/>
          </a:bodyPr>
          <a:lstStyle/>
          <a:p>
            <a:r>
              <a:rPr lang="en-US" altLang="zh-CN" kern="0" dirty="0">
                <a:latin typeface="微软雅黑" panose="020B0503020204020204" pitchFamily="34" charset="-122"/>
                <a:ea typeface="微软雅黑" panose="020B0503020204020204" pitchFamily="34" charset="-122"/>
              </a:rPr>
              <a:t>2.3 </a:t>
            </a:r>
            <a:r>
              <a:rPr lang="zh-CN" altLang="en-US" kern="0" dirty="0">
                <a:latin typeface="微软雅黑" panose="020B0503020204020204" pitchFamily="34" charset="-122"/>
                <a:ea typeface="微软雅黑" panose="020B0503020204020204" pitchFamily="34" charset="-122"/>
              </a:rPr>
              <a:t>运营体系数据化</a:t>
            </a:r>
            <a:r>
              <a:rPr lang="en-US" altLang="zh-CN" kern="0" dirty="0">
                <a:latin typeface="微软雅黑" panose="020B0503020204020204" pitchFamily="34" charset="-122"/>
                <a:ea typeface="微软雅黑" panose="020B0503020204020204" pitchFamily="34" charset="-122"/>
              </a:rPr>
              <a:t>——</a:t>
            </a:r>
            <a:r>
              <a:rPr lang="zh-CN" altLang="en-US" kern="0" dirty="0">
                <a:latin typeface="微软雅黑" panose="020B0503020204020204" pitchFamily="34" charset="-122"/>
                <a:ea typeface="微软雅黑" panose="020B0503020204020204" pitchFamily="34" charset="-122"/>
              </a:rPr>
              <a:t>转化率分析</a:t>
            </a:r>
            <a:r>
              <a:rPr lang="en-US" altLang="zh-CN" kern="0" dirty="0">
                <a:latin typeface="微软雅黑" panose="020B0503020204020204" pitchFamily="34" charset="-122"/>
                <a:ea typeface="微软雅黑" panose="020B0503020204020204" pitchFamily="34" charset="-122"/>
              </a:rPr>
              <a:t>+</a:t>
            </a:r>
            <a:r>
              <a:rPr lang="zh-CN" altLang="en-US" kern="0" dirty="0">
                <a:latin typeface="微软雅黑" panose="020B0503020204020204" pitchFamily="34" charset="-122"/>
                <a:ea typeface="微软雅黑" panose="020B0503020204020204" pitchFamily="34" charset="-122"/>
              </a:rPr>
              <a:t>用户访问深度分析</a:t>
            </a:r>
            <a:endParaRPr lang="zh-CN" altLang="en-US" dirty="0"/>
          </a:p>
        </p:txBody>
      </p:sp>
      <p:graphicFrame>
        <p:nvGraphicFramePr>
          <p:cNvPr id="3" name="表格 2">
            <a:extLst>
              <a:ext uri="{FF2B5EF4-FFF2-40B4-BE49-F238E27FC236}">
                <a16:creationId xmlns:a16="http://schemas.microsoft.com/office/drawing/2014/main" id="{4E4B0390-C41E-4466-844B-2C539EC3A05D}"/>
              </a:ext>
            </a:extLst>
          </p:cNvPr>
          <p:cNvGraphicFramePr>
            <a:graphicFrameLocks noGrp="1"/>
          </p:cNvGraphicFramePr>
          <p:nvPr>
            <p:extLst>
              <p:ext uri="{D42A27DB-BD31-4B8C-83A1-F6EECF244321}">
                <p14:modId xmlns:p14="http://schemas.microsoft.com/office/powerpoint/2010/main" val="911519941"/>
              </p:ext>
            </p:extLst>
          </p:nvPr>
        </p:nvGraphicFramePr>
        <p:xfrm>
          <a:off x="1004885" y="851805"/>
          <a:ext cx="10182226" cy="2091984"/>
        </p:xfrm>
        <a:graphic>
          <a:graphicData uri="http://schemas.openxmlformats.org/drawingml/2006/table">
            <a:tbl>
              <a:tblPr>
                <a:tableStyleId>{5C22544A-7EE6-4342-B048-85BDC9FD1C3A}</a:tableStyleId>
              </a:tblPr>
              <a:tblGrid>
                <a:gridCol w="1675878">
                  <a:extLst>
                    <a:ext uri="{9D8B030D-6E8A-4147-A177-3AD203B41FA5}">
                      <a16:colId xmlns:a16="http://schemas.microsoft.com/office/drawing/2014/main" val="3094331232"/>
                    </a:ext>
                  </a:extLst>
                </a:gridCol>
                <a:gridCol w="1980583">
                  <a:extLst>
                    <a:ext uri="{9D8B030D-6E8A-4147-A177-3AD203B41FA5}">
                      <a16:colId xmlns:a16="http://schemas.microsoft.com/office/drawing/2014/main" val="1006617732"/>
                    </a:ext>
                  </a:extLst>
                </a:gridCol>
                <a:gridCol w="1980583">
                  <a:extLst>
                    <a:ext uri="{9D8B030D-6E8A-4147-A177-3AD203B41FA5}">
                      <a16:colId xmlns:a16="http://schemas.microsoft.com/office/drawing/2014/main" val="2283685560"/>
                    </a:ext>
                  </a:extLst>
                </a:gridCol>
                <a:gridCol w="2234503">
                  <a:extLst>
                    <a:ext uri="{9D8B030D-6E8A-4147-A177-3AD203B41FA5}">
                      <a16:colId xmlns:a16="http://schemas.microsoft.com/office/drawing/2014/main" val="2636404102"/>
                    </a:ext>
                  </a:extLst>
                </a:gridCol>
                <a:gridCol w="2310679">
                  <a:extLst>
                    <a:ext uri="{9D8B030D-6E8A-4147-A177-3AD203B41FA5}">
                      <a16:colId xmlns:a16="http://schemas.microsoft.com/office/drawing/2014/main" val="2748203331"/>
                    </a:ext>
                  </a:extLst>
                </a:gridCol>
              </a:tblGrid>
              <a:tr h="502076">
                <a:tc>
                  <a:txBody>
                    <a:bodyPr/>
                    <a:lstStyle/>
                    <a:p>
                      <a:pPr algn="ctr" fontAlgn="ctr"/>
                      <a:r>
                        <a:rPr lang="zh-CN" altLang="en-US" sz="2400" u="none" strike="noStrike" dirty="0">
                          <a:effectLst/>
                        </a:rPr>
                        <a:t>　</a:t>
                      </a:r>
                      <a:endParaRPr lang="zh-CN" altLang="en-US" sz="24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zh-CN" altLang="en-US" sz="2400" u="none" strike="noStrike" dirty="0">
                          <a:effectLst/>
                        </a:rPr>
                        <a:t>买家访问次数</a:t>
                      </a:r>
                      <a:endParaRPr lang="zh-CN" altLang="en-US" sz="24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zh-CN" altLang="en-US" sz="2400" u="none" strike="noStrike">
                          <a:effectLst/>
                        </a:rPr>
                        <a:t>页面浏览次数</a:t>
                      </a:r>
                      <a:endParaRPr lang="zh-CN" altLang="en-US" sz="24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zh-CN" altLang="en-US" sz="2400" u="none" strike="noStrike">
                          <a:effectLst/>
                        </a:rPr>
                        <a:t>订单商品转化率</a:t>
                      </a:r>
                      <a:endParaRPr lang="zh-CN" altLang="en-US" sz="24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zh-CN" altLang="en-US" sz="2400" u="none" strike="noStrike">
                          <a:effectLst/>
                        </a:rPr>
                        <a:t>已订购商品数量</a:t>
                      </a:r>
                      <a:endParaRPr lang="zh-CN" altLang="en-US" sz="24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3074612978"/>
                  </a:ext>
                </a:extLst>
              </a:tr>
              <a:tr h="522996">
                <a:tc>
                  <a:txBody>
                    <a:bodyPr/>
                    <a:lstStyle/>
                    <a:p>
                      <a:pPr algn="ctr" fontAlgn="ctr"/>
                      <a:r>
                        <a:rPr lang="en-US" altLang="zh-CN" sz="2400" u="none" strike="noStrike">
                          <a:effectLst/>
                        </a:rPr>
                        <a:t>1</a:t>
                      </a:r>
                      <a:r>
                        <a:rPr lang="zh-CN" altLang="en-US" sz="2400" u="none" strike="noStrike">
                          <a:effectLst/>
                        </a:rPr>
                        <a:t>月</a:t>
                      </a:r>
                      <a:endParaRPr lang="zh-CN" altLang="en-US" sz="24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en-US" altLang="zh-CN" sz="2400" u="none" strike="noStrike" dirty="0">
                          <a:effectLst/>
                        </a:rPr>
                        <a:t>2314</a:t>
                      </a:r>
                      <a:endParaRPr lang="en-US" altLang="zh-CN" sz="24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en-US" altLang="zh-CN" sz="2400" u="none" strike="noStrike" dirty="0">
                          <a:effectLst/>
                        </a:rPr>
                        <a:t>2657</a:t>
                      </a:r>
                      <a:endParaRPr lang="en-US" altLang="zh-CN" sz="24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en-US" altLang="zh-CN" sz="2400" u="none" strike="noStrike" dirty="0">
                          <a:effectLst/>
                        </a:rPr>
                        <a:t>4.36%</a:t>
                      </a:r>
                      <a:endParaRPr lang="en-US" altLang="zh-CN" sz="24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en-US" altLang="zh-CN" sz="2400" u="none" strike="noStrike">
                          <a:effectLst/>
                        </a:rPr>
                        <a:t>101</a:t>
                      </a:r>
                      <a:endParaRPr lang="en-US" altLang="zh-CN" sz="24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553437885"/>
                  </a:ext>
                </a:extLst>
              </a:tr>
              <a:tr h="522996">
                <a:tc>
                  <a:txBody>
                    <a:bodyPr/>
                    <a:lstStyle/>
                    <a:p>
                      <a:pPr algn="ctr" fontAlgn="ctr"/>
                      <a:r>
                        <a:rPr lang="en-US" altLang="zh-CN" sz="2400" u="none" strike="noStrike">
                          <a:effectLst/>
                        </a:rPr>
                        <a:t>2</a:t>
                      </a:r>
                      <a:r>
                        <a:rPr lang="zh-CN" altLang="en-US" sz="2400" u="none" strike="noStrike">
                          <a:effectLst/>
                        </a:rPr>
                        <a:t>月</a:t>
                      </a:r>
                      <a:endParaRPr lang="zh-CN" altLang="en-US" sz="24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en-US" altLang="zh-CN" sz="2400" u="none" strike="noStrike">
                          <a:effectLst/>
                        </a:rPr>
                        <a:t>2168</a:t>
                      </a:r>
                      <a:endParaRPr lang="en-US" altLang="zh-CN" sz="24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en-US" altLang="zh-CN" sz="2400" u="none" strike="noStrike">
                          <a:effectLst/>
                        </a:rPr>
                        <a:t>2441</a:t>
                      </a:r>
                      <a:endParaRPr lang="en-US" altLang="zh-CN" sz="24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en-US" altLang="zh-CN" sz="2400" u="none" strike="noStrike" dirty="0">
                          <a:effectLst/>
                        </a:rPr>
                        <a:t>4.29%</a:t>
                      </a:r>
                      <a:endParaRPr lang="en-US" altLang="zh-CN" sz="24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en-US" altLang="zh-CN" sz="2400" u="none" strike="noStrike" dirty="0">
                          <a:effectLst/>
                        </a:rPr>
                        <a:t>93</a:t>
                      </a:r>
                      <a:endParaRPr lang="en-US" altLang="zh-CN" sz="24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844586282"/>
                  </a:ext>
                </a:extLst>
              </a:tr>
              <a:tr h="543916">
                <a:tc>
                  <a:txBody>
                    <a:bodyPr/>
                    <a:lstStyle/>
                    <a:p>
                      <a:pPr algn="ctr" fontAlgn="ctr"/>
                      <a:r>
                        <a:rPr lang="zh-CN" altLang="en-US" sz="2400" u="none" strike="noStrike">
                          <a:effectLst/>
                        </a:rPr>
                        <a:t>同比变动率</a:t>
                      </a:r>
                      <a:endParaRPr lang="zh-CN" altLang="en-US" sz="24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en-US" altLang="zh-CN" sz="2400" u="none" strike="noStrike">
                          <a:effectLst/>
                        </a:rPr>
                        <a:t>-6.31%</a:t>
                      </a:r>
                      <a:endParaRPr lang="en-US" altLang="zh-CN" sz="24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en-US" altLang="zh-CN" sz="2400" u="none" strike="noStrike" dirty="0">
                          <a:effectLst/>
                        </a:rPr>
                        <a:t>-8.13%</a:t>
                      </a:r>
                      <a:endParaRPr lang="en-US" altLang="zh-CN" sz="24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en-US" altLang="zh-CN" sz="2400" u="none" strike="noStrike" dirty="0">
                          <a:effectLst/>
                        </a:rPr>
                        <a:t>-1.72%</a:t>
                      </a:r>
                      <a:endParaRPr lang="en-US" altLang="zh-CN" sz="24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en-US" altLang="zh-CN" sz="2400" u="none" strike="noStrike" dirty="0">
                          <a:effectLst/>
                        </a:rPr>
                        <a:t>-7.92%</a:t>
                      </a:r>
                      <a:endParaRPr lang="en-US" altLang="zh-CN" sz="24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3792695923"/>
                  </a:ext>
                </a:extLst>
              </a:tr>
            </a:tbl>
          </a:graphicData>
        </a:graphic>
      </p:graphicFrame>
      <p:graphicFrame>
        <p:nvGraphicFramePr>
          <p:cNvPr id="6" name="表格 5">
            <a:extLst>
              <a:ext uri="{FF2B5EF4-FFF2-40B4-BE49-F238E27FC236}">
                <a16:creationId xmlns:a16="http://schemas.microsoft.com/office/drawing/2014/main" id="{608ED956-FDB4-402B-A102-1284EBF03DD0}"/>
              </a:ext>
            </a:extLst>
          </p:cNvPr>
          <p:cNvGraphicFramePr>
            <a:graphicFrameLocks noGrp="1"/>
          </p:cNvGraphicFramePr>
          <p:nvPr>
            <p:extLst>
              <p:ext uri="{D42A27DB-BD31-4B8C-83A1-F6EECF244321}">
                <p14:modId xmlns:p14="http://schemas.microsoft.com/office/powerpoint/2010/main" val="1704331344"/>
              </p:ext>
            </p:extLst>
          </p:nvPr>
        </p:nvGraphicFramePr>
        <p:xfrm>
          <a:off x="2163987" y="3755914"/>
          <a:ext cx="7864023" cy="2231796"/>
        </p:xfrm>
        <a:graphic>
          <a:graphicData uri="http://schemas.openxmlformats.org/drawingml/2006/table">
            <a:tbl>
              <a:tblPr>
                <a:tableStyleId>{5C22544A-7EE6-4342-B048-85BDC9FD1C3A}</a:tableStyleId>
              </a:tblPr>
              <a:tblGrid>
                <a:gridCol w="1674276">
                  <a:extLst>
                    <a:ext uri="{9D8B030D-6E8A-4147-A177-3AD203B41FA5}">
                      <a16:colId xmlns:a16="http://schemas.microsoft.com/office/drawing/2014/main" val="1835591113"/>
                    </a:ext>
                  </a:extLst>
                </a:gridCol>
                <a:gridCol w="1978690">
                  <a:extLst>
                    <a:ext uri="{9D8B030D-6E8A-4147-A177-3AD203B41FA5}">
                      <a16:colId xmlns:a16="http://schemas.microsoft.com/office/drawing/2014/main" val="1380521300"/>
                    </a:ext>
                  </a:extLst>
                </a:gridCol>
                <a:gridCol w="1978690">
                  <a:extLst>
                    <a:ext uri="{9D8B030D-6E8A-4147-A177-3AD203B41FA5}">
                      <a16:colId xmlns:a16="http://schemas.microsoft.com/office/drawing/2014/main" val="78096285"/>
                    </a:ext>
                  </a:extLst>
                </a:gridCol>
                <a:gridCol w="2232367">
                  <a:extLst>
                    <a:ext uri="{9D8B030D-6E8A-4147-A177-3AD203B41FA5}">
                      <a16:colId xmlns:a16="http://schemas.microsoft.com/office/drawing/2014/main" val="864155739"/>
                    </a:ext>
                  </a:extLst>
                </a:gridCol>
              </a:tblGrid>
              <a:tr h="557949">
                <a:tc>
                  <a:txBody>
                    <a:bodyPr/>
                    <a:lstStyle/>
                    <a:p>
                      <a:pPr algn="ctr" fontAlgn="ctr"/>
                      <a:r>
                        <a:rPr lang="zh-CN" altLang="en-US" sz="2400" u="none" strike="noStrike">
                          <a:effectLst/>
                        </a:rPr>
                        <a:t>　</a:t>
                      </a:r>
                      <a:endParaRPr lang="zh-CN" altLang="en-US" sz="24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zh-CN" altLang="en-US" sz="2400" u="none" strike="noStrike">
                          <a:effectLst/>
                        </a:rPr>
                        <a:t>买家访问次数</a:t>
                      </a:r>
                      <a:endParaRPr lang="zh-CN" altLang="en-US" sz="24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zh-CN" altLang="en-US" sz="2400" u="none" strike="noStrike">
                          <a:effectLst/>
                        </a:rPr>
                        <a:t>页面浏览次数</a:t>
                      </a:r>
                      <a:endParaRPr lang="zh-CN" altLang="en-US" sz="24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zh-CN" altLang="en-US" sz="2400" u="none" strike="noStrike">
                          <a:effectLst/>
                        </a:rPr>
                        <a:t>访问深度系数</a:t>
                      </a:r>
                      <a:endParaRPr lang="zh-CN" altLang="en-US" sz="24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3745229318"/>
                  </a:ext>
                </a:extLst>
              </a:tr>
              <a:tr h="557949">
                <a:tc>
                  <a:txBody>
                    <a:bodyPr/>
                    <a:lstStyle/>
                    <a:p>
                      <a:pPr algn="ctr" fontAlgn="ctr"/>
                      <a:r>
                        <a:rPr lang="en-US" altLang="zh-CN" sz="2400" u="none" strike="noStrike">
                          <a:effectLst/>
                        </a:rPr>
                        <a:t>1</a:t>
                      </a:r>
                      <a:r>
                        <a:rPr lang="zh-CN" altLang="en-US" sz="2400" u="none" strike="noStrike">
                          <a:effectLst/>
                        </a:rPr>
                        <a:t>月</a:t>
                      </a:r>
                      <a:endParaRPr lang="zh-CN" altLang="en-US" sz="24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en-US" altLang="zh-CN" sz="2400" u="none" strike="noStrike">
                          <a:effectLst/>
                        </a:rPr>
                        <a:t>2314</a:t>
                      </a:r>
                      <a:endParaRPr lang="en-US" altLang="zh-CN" sz="24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en-US" altLang="zh-CN" sz="2400" u="none" strike="noStrike">
                          <a:effectLst/>
                        </a:rPr>
                        <a:t>2657</a:t>
                      </a:r>
                      <a:endParaRPr lang="en-US" altLang="zh-CN" sz="24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en-US" altLang="zh-CN" sz="2400" u="none" strike="noStrike">
                          <a:effectLst/>
                        </a:rPr>
                        <a:t>1.1482</a:t>
                      </a:r>
                      <a:endParaRPr lang="en-US" altLang="zh-CN" sz="24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2440332317"/>
                  </a:ext>
                </a:extLst>
              </a:tr>
              <a:tr h="557949">
                <a:tc>
                  <a:txBody>
                    <a:bodyPr/>
                    <a:lstStyle/>
                    <a:p>
                      <a:pPr algn="ctr" fontAlgn="ctr"/>
                      <a:r>
                        <a:rPr lang="en-US" altLang="zh-CN" sz="2400" u="none" strike="noStrike">
                          <a:effectLst/>
                        </a:rPr>
                        <a:t>2</a:t>
                      </a:r>
                      <a:r>
                        <a:rPr lang="zh-CN" altLang="en-US" sz="2400" u="none" strike="noStrike">
                          <a:effectLst/>
                        </a:rPr>
                        <a:t>月</a:t>
                      </a:r>
                      <a:endParaRPr lang="zh-CN" altLang="en-US" sz="24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en-US" altLang="zh-CN" sz="2400" u="none" strike="noStrike">
                          <a:effectLst/>
                        </a:rPr>
                        <a:t>2168</a:t>
                      </a:r>
                      <a:endParaRPr lang="en-US" altLang="zh-CN" sz="24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en-US" altLang="zh-CN" sz="2400" u="none" strike="noStrike" dirty="0">
                          <a:effectLst/>
                        </a:rPr>
                        <a:t>2441</a:t>
                      </a:r>
                      <a:endParaRPr lang="en-US" altLang="zh-CN" sz="24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en-US" altLang="zh-CN" sz="2400" u="none" strike="noStrike">
                          <a:effectLst/>
                        </a:rPr>
                        <a:t>1.1259</a:t>
                      </a:r>
                      <a:endParaRPr lang="en-US" altLang="zh-CN" sz="24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3698870290"/>
                  </a:ext>
                </a:extLst>
              </a:tr>
              <a:tr h="557949">
                <a:tc>
                  <a:txBody>
                    <a:bodyPr/>
                    <a:lstStyle/>
                    <a:p>
                      <a:pPr algn="ctr" fontAlgn="ctr"/>
                      <a:r>
                        <a:rPr lang="zh-CN" altLang="en-US" sz="2400" u="none" strike="noStrike">
                          <a:effectLst/>
                        </a:rPr>
                        <a:t>同比变动率</a:t>
                      </a:r>
                      <a:endParaRPr lang="zh-CN" altLang="en-US" sz="24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en-US" altLang="zh-CN" sz="2400" u="none" strike="noStrike">
                          <a:effectLst/>
                        </a:rPr>
                        <a:t>-6.31%</a:t>
                      </a:r>
                      <a:endParaRPr lang="en-US" altLang="zh-CN" sz="24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en-US" altLang="zh-CN" sz="2400" u="none" strike="noStrike">
                          <a:effectLst/>
                        </a:rPr>
                        <a:t>-8.13%</a:t>
                      </a:r>
                      <a:endParaRPr lang="en-US" altLang="zh-CN" sz="24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en-US" altLang="zh-CN" sz="2400" u="none" strike="noStrike" dirty="0">
                          <a:effectLst/>
                        </a:rPr>
                        <a:t>-1.94%</a:t>
                      </a:r>
                      <a:endParaRPr lang="en-US" altLang="zh-CN" sz="24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2009676258"/>
                  </a:ext>
                </a:extLst>
              </a:tr>
            </a:tbl>
          </a:graphicData>
        </a:graphic>
      </p:graphicFrame>
      <p:sp>
        <p:nvSpPr>
          <p:cNvPr id="10" name="文本框 9">
            <a:extLst>
              <a:ext uri="{FF2B5EF4-FFF2-40B4-BE49-F238E27FC236}">
                <a16:creationId xmlns:a16="http://schemas.microsoft.com/office/drawing/2014/main" id="{3E2BCEDC-3C67-424A-8F5E-18736B2F5008}"/>
              </a:ext>
            </a:extLst>
          </p:cNvPr>
          <p:cNvSpPr txBox="1"/>
          <p:nvPr/>
        </p:nvSpPr>
        <p:spPr>
          <a:xfrm>
            <a:off x="4208301" y="2995376"/>
            <a:ext cx="3775393" cy="499624"/>
          </a:xfrm>
          <a:prstGeom prst="rect">
            <a:avLst/>
          </a:prstGeom>
          <a:noFill/>
        </p:spPr>
        <p:txBody>
          <a:bodyPr wrap="none" rtlCol="0">
            <a:spAutoFit/>
          </a:bodyPr>
          <a:lstStyle/>
          <a:p>
            <a:pPr>
              <a:lnSpc>
                <a:spcPct val="150000"/>
              </a:lnSpc>
            </a:pPr>
            <a:r>
              <a:rPr lang="zh-CN" altLang="en-US" sz="2000" dirty="0">
                <a:solidFill>
                  <a:srgbClr val="24ADC2"/>
                </a:solidFill>
                <a:latin typeface="微软雅黑" panose="020B0503020204020204" pitchFamily="34" charset="-122"/>
                <a:ea typeface="微软雅黑" panose="020B0503020204020204" pitchFamily="34" charset="-122"/>
              </a:rPr>
              <a:t>不同月份电商流量及转化率数据</a:t>
            </a:r>
          </a:p>
        </p:txBody>
      </p:sp>
      <p:sp>
        <p:nvSpPr>
          <p:cNvPr id="11" name="文本框 10">
            <a:extLst>
              <a:ext uri="{FF2B5EF4-FFF2-40B4-BE49-F238E27FC236}">
                <a16:creationId xmlns:a16="http://schemas.microsoft.com/office/drawing/2014/main" id="{95B0777F-DADF-4357-8663-2BAFC81D301D}"/>
              </a:ext>
            </a:extLst>
          </p:cNvPr>
          <p:cNvSpPr txBox="1"/>
          <p:nvPr/>
        </p:nvSpPr>
        <p:spPr>
          <a:xfrm>
            <a:off x="4080060" y="6123882"/>
            <a:ext cx="4031873" cy="499624"/>
          </a:xfrm>
          <a:prstGeom prst="rect">
            <a:avLst/>
          </a:prstGeom>
          <a:noFill/>
        </p:spPr>
        <p:txBody>
          <a:bodyPr wrap="none" rtlCol="0">
            <a:spAutoFit/>
          </a:bodyPr>
          <a:lstStyle/>
          <a:p>
            <a:pPr>
              <a:lnSpc>
                <a:spcPct val="150000"/>
              </a:lnSpc>
            </a:pPr>
            <a:r>
              <a:rPr lang="zh-CN" altLang="en-US" sz="2000" dirty="0">
                <a:solidFill>
                  <a:srgbClr val="24ADC2"/>
                </a:solidFill>
                <a:latin typeface="微软雅黑" panose="020B0503020204020204" pitchFamily="34" charset="-122"/>
                <a:ea typeface="微软雅黑" panose="020B0503020204020204" pitchFamily="34" charset="-122"/>
              </a:rPr>
              <a:t>不同月份电商流量及访问深度数据</a:t>
            </a:r>
          </a:p>
        </p:txBody>
      </p:sp>
    </p:spTree>
    <p:extLst>
      <p:ext uri="{BB962C8B-B14F-4D97-AF65-F5344CB8AC3E}">
        <p14:creationId xmlns:p14="http://schemas.microsoft.com/office/powerpoint/2010/main" val="5606031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p:txBody>
          <a:bodyPr>
            <a:noAutofit/>
          </a:bodyPr>
          <a:lstStyle/>
          <a:p>
            <a:r>
              <a:rPr lang="en-US" altLang="zh-CN" kern="0" dirty="0">
                <a:latin typeface="微软雅黑" panose="020B0503020204020204" pitchFamily="34" charset="-122"/>
                <a:ea typeface="微软雅黑" panose="020B0503020204020204" pitchFamily="34" charset="-122"/>
              </a:rPr>
              <a:t>2.3 </a:t>
            </a:r>
            <a:r>
              <a:rPr lang="zh-CN" altLang="en-US" kern="0" dirty="0">
                <a:latin typeface="微软雅黑" panose="020B0503020204020204" pitchFamily="34" charset="-122"/>
                <a:ea typeface="微软雅黑" panose="020B0503020204020204" pitchFamily="34" charset="-122"/>
              </a:rPr>
              <a:t>运营体系数据化</a:t>
            </a:r>
            <a:r>
              <a:rPr lang="en-US" altLang="zh-CN" kern="0" dirty="0">
                <a:latin typeface="微软雅黑" panose="020B0503020204020204" pitchFamily="34" charset="-122"/>
                <a:ea typeface="微软雅黑" panose="020B0503020204020204" pitchFamily="34" charset="-122"/>
              </a:rPr>
              <a:t>——</a:t>
            </a:r>
            <a:r>
              <a:rPr lang="zh-CN" altLang="en-US" kern="0" dirty="0">
                <a:latin typeface="微软雅黑" panose="020B0503020204020204" pitchFamily="34" charset="-122"/>
                <a:ea typeface="微软雅黑" panose="020B0503020204020204" pitchFamily="34" charset="-122"/>
              </a:rPr>
              <a:t>转化率分析</a:t>
            </a:r>
            <a:r>
              <a:rPr lang="en-US" altLang="zh-CN" kern="0" dirty="0">
                <a:latin typeface="微软雅黑" panose="020B0503020204020204" pitchFamily="34" charset="-122"/>
                <a:ea typeface="微软雅黑" panose="020B0503020204020204" pitchFamily="34" charset="-122"/>
              </a:rPr>
              <a:t>+</a:t>
            </a:r>
            <a:r>
              <a:rPr lang="zh-CN" altLang="en-US" kern="0" dirty="0">
                <a:latin typeface="微软雅黑" panose="020B0503020204020204" pitchFamily="34" charset="-122"/>
                <a:ea typeface="微软雅黑" panose="020B0503020204020204" pitchFamily="34" charset="-122"/>
              </a:rPr>
              <a:t>用户访问深度分析</a:t>
            </a:r>
            <a:endParaRPr lang="zh-CN" altLang="en-US" dirty="0"/>
          </a:p>
        </p:txBody>
      </p:sp>
      <p:sp>
        <p:nvSpPr>
          <p:cNvPr id="4" name="文本框 2">
            <a:extLst>
              <a:ext uri="{FF2B5EF4-FFF2-40B4-BE49-F238E27FC236}">
                <a16:creationId xmlns:a16="http://schemas.microsoft.com/office/drawing/2014/main" id="{894E7BFD-D665-4DFC-9F6E-9D1205E164D1}"/>
              </a:ext>
            </a:extLst>
          </p:cNvPr>
          <p:cNvSpPr txBox="1">
            <a:spLocks noChangeArrowheads="1"/>
          </p:cNvSpPr>
          <p:nvPr/>
        </p:nvSpPr>
        <p:spPr bwMode="auto">
          <a:xfrm>
            <a:off x="1106089" y="3729038"/>
            <a:ext cx="9979819" cy="224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50000"/>
              </a:lnSpc>
              <a:spcBef>
                <a:spcPct val="0"/>
              </a:spcBef>
              <a:buFontTx/>
              <a:buAutoNum type="arabicPeriod"/>
            </a:pPr>
            <a:r>
              <a:rPr lang="zh-CN" altLang="en-US" sz="2400" dirty="0">
                <a:latin typeface="微软雅黑" panose="020B0503020204020204" pitchFamily="34" charset="-122"/>
                <a:ea typeface="微软雅黑" panose="020B0503020204020204" pitchFamily="34" charset="-122"/>
              </a:rPr>
              <a:t>访问深度系数下降，转化率下降：重点优化评价</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链接图文内容</a:t>
            </a:r>
          </a:p>
          <a:p>
            <a:pPr eaLnBrk="1" hangingPunct="1">
              <a:lnSpc>
                <a:spcPct val="150000"/>
              </a:lnSpc>
              <a:spcBef>
                <a:spcPct val="0"/>
              </a:spcBef>
              <a:buFontTx/>
              <a:buAutoNum type="arabicPeriod"/>
            </a:pPr>
            <a:r>
              <a:rPr lang="zh-CN" altLang="en-US" sz="2400" dirty="0">
                <a:latin typeface="微软雅黑" panose="020B0503020204020204" pitchFamily="34" charset="-122"/>
                <a:ea typeface="微软雅黑" panose="020B0503020204020204" pitchFamily="34" charset="-122"/>
              </a:rPr>
              <a:t>访问深度系数上升，转化率下降：重点优化库存，提升“当日达”比率</a:t>
            </a:r>
          </a:p>
          <a:p>
            <a:pPr eaLnBrk="1" hangingPunct="1">
              <a:lnSpc>
                <a:spcPct val="150000"/>
              </a:lnSpc>
              <a:spcBef>
                <a:spcPct val="0"/>
              </a:spcBef>
              <a:buFontTx/>
              <a:buAutoNum type="arabicPeriod"/>
            </a:pPr>
            <a:r>
              <a:rPr lang="zh-CN" altLang="en-US" sz="2400" dirty="0">
                <a:latin typeface="微软雅黑" panose="020B0503020204020204" pitchFamily="34" charset="-122"/>
                <a:ea typeface="微软雅黑" panose="020B0503020204020204" pitchFamily="34" charset="-122"/>
              </a:rPr>
              <a:t>访问深度系数下降，转化率上升：可以考虑添加变体来获得更大销量</a:t>
            </a:r>
          </a:p>
          <a:p>
            <a:pPr eaLnBrk="1" hangingPunct="1">
              <a:lnSpc>
                <a:spcPct val="150000"/>
              </a:lnSpc>
              <a:spcBef>
                <a:spcPct val="0"/>
              </a:spcBef>
              <a:buFontTx/>
              <a:buAutoNum type="arabicPeriod"/>
            </a:pPr>
            <a:r>
              <a:rPr lang="zh-CN" altLang="en-US" sz="2400" dirty="0">
                <a:latin typeface="微软雅黑" panose="020B0503020204020204" pitchFamily="34" charset="-122"/>
                <a:ea typeface="微软雅黑" panose="020B0503020204020204" pitchFamily="34" charset="-122"/>
              </a:rPr>
              <a:t>访问深度系数上升，转化率上升：链接属于健康状态，继续维持</a:t>
            </a:r>
            <a:endParaRPr lang="zh-CN" altLang="en-US" dirty="0">
              <a:latin typeface="微软雅黑" panose="020B0503020204020204" pitchFamily="34" charset="-122"/>
              <a:ea typeface="微软雅黑" panose="020B0503020204020204" pitchFamily="34" charset="-122"/>
            </a:endParaRPr>
          </a:p>
        </p:txBody>
      </p:sp>
      <p:graphicFrame>
        <p:nvGraphicFramePr>
          <p:cNvPr id="6" name="表格 5">
            <a:extLst>
              <a:ext uri="{FF2B5EF4-FFF2-40B4-BE49-F238E27FC236}">
                <a16:creationId xmlns:a16="http://schemas.microsoft.com/office/drawing/2014/main" id="{6ABACC69-84CD-4B7E-9BFD-841E52B43B83}"/>
              </a:ext>
            </a:extLst>
          </p:cNvPr>
          <p:cNvGraphicFramePr>
            <a:graphicFrameLocks noGrp="1"/>
          </p:cNvGraphicFramePr>
          <p:nvPr>
            <p:extLst>
              <p:ext uri="{D42A27DB-BD31-4B8C-83A1-F6EECF244321}">
                <p14:modId xmlns:p14="http://schemas.microsoft.com/office/powerpoint/2010/main" val="3268506245"/>
              </p:ext>
            </p:extLst>
          </p:nvPr>
        </p:nvGraphicFramePr>
        <p:xfrm>
          <a:off x="1997074" y="1023824"/>
          <a:ext cx="8197851" cy="2231796"/>
        </p:xfrm>
        <a:graphic>
          <a:graphicData uri="http://schemas.openxmlformats.org/drawingml/2006/table">
            <a:tbl>
              <a:tblPr>
                <a:tableStyleId>{5C22544A-7EE6-4342-B048-85BDC9FD1C3A}</a:tableStyleId>
              </a:tblPr>
              <a:tblGrid>
                <a:gridCol w="1745349">
                  <a:extLst>
                    <a:ext uri="{9D8B030D-6E8A-4147-A177-3AD203B41FA5}">
                      <a16:colId xmlns:a16="http://schemas.microsoft.com/office/drawing/2014/main" val="1835591113"/>
                    </a:ext>
                  </a:extLst>
                </a:gridCol>
                <a:gridCol w="2062685">
                  <a:extLst>
                    <a:ext uri="{9D8B030D-6E8A-4147-A177-3AD203B41FA5}">
                      <a16:colId xmlns:a16="http://schemas.microsoft.com/office/drawing/2014/main" val="1380521300"/>
                    </a:ext>
                  </a:extLst>
                </a:gridCol>
                <a:gridCol w="2062685">
                  <a:extLst>
                    <a:ext uri="{9D8B030D-6E8A-4147-A177-3AD203B41FA5}">
                      <a16:colId xmlns:a16="http://schemas.microsoft.com/office/drawing/2014/main" val="78096285"/>
                    </a:ext>
                  </a:extLst>
                </a:gridCol>
                <a:gridCol w="2327132">
                  <a:extLst>
                    <a:ext uri="{9D8B030D-6E8A-4147-A177-3AD203B41FA5}">
                      <a16:colId xmlns:a16="http://schemas.microsoft.com/office/drawing/2014/main" val="864155739"/>
                    </a:ext>
                  </a:extLst>
                </a:gridCol>
              </a:tblGrid>
              <a:tr h="557949">
                <a:tc>
                  <a:txBody>
                    <a:bodyPr/>
                    <a:lstStyle/>
                    <a:p>
                      <a:pPr algn="ctr" fontAlgn="ctr"/>
                      <a:r>
                        <a:rPr lang="zh-CN" altLang="en-US" sz="2400" u="none" strike="noStrike">
                          <a:effectLst/>
                        </a:rPr>
                        <a:t>　</a:t>
                      </a:r>
                      <a:endParaRPr lang="zh-CN" altLang="en-US" sz="24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zh-CN" altLang="en-US" sz="2400" u="none" strike="noStrike">
                          <a:effectLst/>
                        </a:rPr>
                        <a:t>买家访问次数</a:t>
                      </a:r>
                      <a:endParaRPr lang="zh-CN" altLang="en-US" sz="24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zh-CN" altLang="en-US" sz="2400" u="none" strike="noStrike">
                          <a:effectLst/>
                        </a:rPr>
                        <a:t>页面浏览次数</a:t>
                      </a:r>
                      <a:endParaRPr lang="zh-CN" altLang="en-US" sz="24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zh-CN" altLang="en-US" sz="2400" u="none" strike="noStrike">
                          <a:effectLst/>
                        </a:rPr>
                        <a:t>访问深度系数</a:t>
                      </a:r>
                      <a:endParaRPr lang="zh-CN" altLang="en-US" sz="24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3745229318"/>
                  </a:ext>
                </a:extLst>
              </a:tr>
              <a:tr h="557949">
                <a:tc>
                  <a:txBody>
                    <a:bodyPr/>
                    <a:lstStyle/>
                    <a:p>
                      <a:pPr algn="ctr" fontAlgn="ctr"/>
                      <a:r>
                        <a:rPr lang="en-US" altLang="zh-CN" sz="2400" u="none" strike="noStrike">
                          <a:effectLst/>
                        </a:rPr>
                        <a:t>1</a:t>
                      </a:r>
                      <a:r>
                        <a:rPr lang="zh-CN" altLang="en-US" sz="2400" u="none" strike="noStrike">
                          <a:effectLst/>
                        </a:rPr>
                        <a:t>月</a:t>
                      </a:r>
                      <a:endParaRPr lang="zh-CN" altLang="en-US" sz="24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en-US" altLang="zh-CN" sz="2400" u="none" strike="noStrike">
                          <a:effectLst/>
                        </a:rPr>
                        <a:t>2314</a:t>
                      </a:r>
                      <a:endParaRPr lang="en-US" altLang="zh-CN" sz="24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en-US" altLang="zh-CN" sz="2400" u="none" strike="noStrike">
                          <a:effectLst/>
                        </a:rPr>
                        <a:t>2657</a:t>
                      </a:r>
                      <a:endParaRPr lang="en-US" altLang="zh-CN" sz="24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en-US" altLang="zh-CN" sz="2400" u="none" strike="noStrike">
                          <a:effectLst/>
                        </a:rPr>
                        <a:t>1.1482</a:t>
                      </a:r>
                      <a:endParaRPr lang="en-US" altLang="zh-CN" sz="24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2440332317"/>
                  </a:ext>
                </a:extLst>
              </a:tr>
              <a:tr h="557949">
                <a:tc>
                  <a:txBody>
                    <a:bodyPr/>
                    <a:lstStyle/>
                    <a:p>
                      <a:pPr algn="ctr" fontAlgn="ctr"/>
                      <a:r>
                        <a:rPr lang="en-US" altLang="zh-CN" sz="2400" u="none" strike="noStrike">
                          <a:effectLst/>
                        </a:rPr>
                        <a:t>2</a:t>
                      </a:r>
                      <a:r>
                        <a:rPr lang="zh-CN" altLang="en-US" sz="2400" u="none" strike="noStrike">
                          <a:effectLst/>
                        </a:rPr>
                        <a:t>月</a:t>
                      </a:r>
                      <a:endParaRPr lang="zh-CN" altLang="en-US" sz="24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en-US" altLang="zh-CN" sz="2400" u="none" strike="noStrike">
                          <a:effectLst/>
                        </a:rPr>
                        <a:t>2168</a:t>
                      </a:r>
                      <a:endParaRPr lang="en-US" altLang="zh-CN" sz="24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en-US" altLang="zh-CN" sz="2400" u="none" strike="noStrike">
                          <a:effectLst/>
                        </a:rPr>
                        <a:t>2441</a:t>
                      </a:r>
                      <a:endParaRPr lang="en-US" altLang="zh-CN" sz="24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en-US" altLang="zh-CN" sz="2400" u="none" strike="noStrike">
                          <a:effectLst/>
                        </a:rPr>
                        <a:t>1.1259</a:t>
                      </a:r>
                      <a:endParaRPr lang="en-US" altLang="zh-CN" sz="24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3698870290"/>
                  </a:ext>
                </a:extLst>
              </a:tr>
              <a:tr h="557949">
                <a:tc>
                  <a:txBody>
                    <a:bodyPr/>
                    <a:lstStyle/>
                    <a:p>
                      <a:pPr algn="ctr" fontAlgn="ctr"/>
                      <a:r>
                        <a:rPr lang="zh-CN" altLang="en-US" sz="2400" u="none" strike="noStrike">
                          <a:effectLst/>
                        </a:rPr>
                        <a:t>同比变动率</a:t>
                      </a:r>
                      <a:endParaRPr lang="zh-CN" altLang="en-US" sz="24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en-US" altLang="zh-CN" sz="2400" u="none" strike="noStrike">
                          <a:effectLst/>
                        </a:rPr>
                        <a:t>-6.31%</a:t>
                      </a:r>
                      <a:endParaRPr lang="en-US" altLang="zh-CN" sz="24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en-US" altLang="zh-CN" sz="2400" u="none" strike="noStrike">
                          <a:effectLst/>
                        </a:rPr>
                        <a:t>-8.13%</a:t>
                      </a:r>
                      <a:endParaRPr lang="en-US" altLang="zh-CN" sz="24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en-US" altLang="zh-CN" sz="2400" u="none" strike="noStrike" dirty="0">
                          <a:effectLst/>
                        </a:rPr>
                        <a:t>-1.94%</a:t>
                      </a:r>
                      <a:endParaRPr lang="en-US" altLang="zh-CN" sz="24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2009676258"/>
                  </a:ext>
                </a:extLst>
              </a:tr>
            </a:tbl>
          </a:graphicData>
        </a:graphic>
      </p:graphicFrame>
    </p:spTree>
    <p:extLst>
      <p:ext uri="{BB962C8B-B14F-4D97-AF65-F5344CB8AC3E}">
        <p14:creationId xmlns:p14="http://schemas.microsoft.com/office/powerpoint/2010/main" val="304953696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787209" y="2654268"/>
            <a:ext cx="8617580" cy="1549463"/>
          </a:xfrm>
          <a:prstGeom prst="rect">
            <a:avLst/>
          </a:prstGeom>
          <a:noFill/>
          <a:ln w="12700" cap="flat">
            <a:noFill/>
            <a:miter lim="400000"/>
          </a:ln>
        </p:spPr>
        <p:style>
          <a:lnRef idx="0">
            <a:scrgbClr r="0" g="0" b="0"/>
          </a:lnRef>
          <a:fillRef idx="0">
            <a:scrgbClr r="0" g="0" b="0"/>
          </a:fillRef>
          <a:effectRef idx="0">
            <a:scrgbClr r="0" g="0" b="0"/>
          </a:effectRef>
          <a:fontRef idx="none"/>
        </p:style>
        <p:txBody>
          <a:bodyPr spcFirstLastPara="1" wrap="square" lIns="35719" tIns="35719" rIns="35719" bIns="35719" spcCol="38100" anchor="ctr">
            <a:spAutoFit/>
          </a:bodyPr>
          <a:lstStyle/>
          <a:p>
            <a:pPr defTabSz="410845" fontAlgn="auto">
              <a:lnSpc>
                <a:spcPct val="150000"/>
              </a:lnSpc>
              <a:spcBef>
                <a:spcPts val="0"/>
              </a:spcBef>
              <a:spcAft>
                <a:spcPts val="0"/>
              </a:spcAft>
              <a:defRPr/>
            </a:pPr>
            <a:r>
              <a:rPr lang="en-US" altLang="zh-CN" sz="3200" dirty="0">
                <a:solidFill>
                  <a:srgbClr val="000000"/>
                </a:solidFill>
                <a:latin typeface="微软雅黑" panose="020B0503020204020204" pitchFamily="34" charset="-122"/>
                <a:ea typeface="微软雅黑" panose="020B0503020204020204" pitchFamily="34" charset="-122"/>
                <a:sym typeface="Helvetica Light"/>
              </a:rPr>
              <a:t>3.1 </a:t>
            </a:r>
            <a:r>
              <a:rPr lang="zh-CN" altLang="en-US" sz="3200" dirty="0">
                <a:solidFill>
                  <a:srgbClr val="000000"/>
                </a:solidFill>
                <a:latin typeface="微软雅黑" panose="020B0503020204020204" pitchFamily="34" charset="-122"/>
                <a:ea typeface="微软雅黑" panose="020B0503020204020204" pitchFamily="34" charset="-122"/>
                <a:sym typeface="Helvetica Light"/>
              </a:rPr>
              <a:t>结合用户生命周期与使用习惯的精细化运营</a:t>
            </a:r>
            <a:endParaRPr lang="en-US" altLang="zh-CN" sz="3200" dirty="0">
              <a:solidFill>
                <a:srgbClr val="000000"/>
              </a:solidFill>
              <a:latin typeface="微软雅黑" panose="020B0503020204020204" pitchFamily="34" charset="-122"/>
              <a:ea typeface="微软雅黑" panose="020B0503020204020204" pitchFamily="34" charset="-122"/>
              <a:sym typeface="Helvetica Light"/>
            </a:endParaRPr>
          </a:p>
          <a:p>
            <a:pPr defTabSz="410845" fontAlgn="auto">
              <a:lnSpc>
                <a:spcPct val="150000"/>
              </a:lnSpc>
              <a:spcBef>
                <a:spcPts val="0"/>
              </a:spcBef>
              <a:spcAft>
                <a:spcPts val="0"/>
              </a:spcAft>
              <a:defRPr/>
            </a:pPr>
            <a:r>
              <a:rPr lang="en-US" altLang="zh-CN" sz="3200" dirty="0">
                <a:solidFill>
                  <a:srgbClr val="000000"/>
                </a:solidFill>
                <a:latin typeface="微软雅黑" panose="020B0503020204020204" pitchFamily="34" charset="-122"/>
                <a:ea typeface="微软雅黑" panose="020B0503020204020204" pitchFamily="34" charset="-122"/>
                <a:sym typeface="Helvetica Light"/>
              </a:rPr>
              <a:t>3.2 </a:t>
            </a:r>
            <a:r>
              <a:rPr lang="zh-CN" altLang="en-US" sz="3200" dirty="0">
                <a:solidFill>
                  <a:srgbClr val="000000"/>
                </a:solidFill>
                <a:latin typeface="微软雅黑" panose="020B0503020204020204" pitchFamily="34" charset="-122"/>
                <a:ea typeface="微软雅黑" panose="020B0503020204020204" pitchFamily="34" charset="-122"/>
                <a:sym typeface="Helvetica Light"/>
              </a:rPr>
              <a:t>结合用户使用习惯的增长黑客法则</a:t>
            </a:r>
            <a:endParaRPr lang="en-US" altLang="zh-CN" sz="3200" dirty="0">
              <a:solidFill>
                <a:srgbClr val="000000"/>
              </a:solidFill>
              <a:latin typeface="微软雅黑" panose="020B0503020204020204" pitchFamily="34" charset="-122"/>
              <a:ea typeface="微软雅黑" panose="020B0503020204020204" pitchFamily="34" charset="-122"/>
              <a:sym typeface="Helvetica Light"/>
            </a:endParaRPr>
          </a:p>
        </p:txBody>
      </p:sp>
      <p:sp>
        <p:nvSpPr>
          <p:cNvPr id="2" name="标题 1"/>
          <p:cNvSpPr>
            <a:spLocks noGrp="1"/>
          </p:cNvSpPr>
          <p:nvPr>
            <p:ph type="title"/>
          </p:nvPr>
        </p:nvSpPr>
        <p:spPr>
          <a:xfrm>
            <a:off x="838199" y="287559"/>
            <a:ext cx="10515600" cy="315912"/>
          </a:xfrm>
        </p:spPr>
        <p:txBody>
          <a:bodyPr>
            <a:noAutofit/>
          </a:bodyPr>
          <a:lstStyle/>
          <a:p>
            <a:r>
              <a:rPr lang="zh-CN" altLang="en-US" kern="0" dirty="0">
                <a:latin typeface="微软雅黑" panose="020B0503020204020204" pitchFamily="34" charset="-122"/>
                <a:ea typeface="微软雅黑" panose="020B0503020204020204" pitchFamily="34" charset="-122"/>
              </a:rPr>
              <a:t>第三章  产品运营案例：如何利用数据分析的思路使产品快速迭代</a:t>
            </a:r>
            <a:endParaRPr lang="zh-CN" altLang="en-US" dirty="0"/>
          </a:p>
        </p:txBody>
      </p:sp>
    </p:spTree>
    <p:extLst>
      <p:ext uri="{BB962C8B-B14F-4D97-AF65-F5344CB8AC3E}">
        <p14:creationId xmlns:p14="http://schemas.microsoft.com/office/powerpoint/2010/main" val="2515307547"/>
      </p:ext>
    </p:extLst>
  </p:cSld>
  <p:clrMapOvr>
    <a:masterClrMapping/>
  </p:clrMapOvr>
  <p:transition spd="slow"/>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p:txBody>
          <a:bodyPr>
            <a:noAutofit/>
          </a:bodyPr>
          <a:lstStyle/>
          <a:p>
            <a:r>
              <a:rPr lang="en-US" altLang="zh-CN" kern="0" dirty="0">
                <a:latin typeface="微软雅黑" panose="020B0503020204020204" pitchFamily="34" charset="-122"/>
                <a:ea typeface="微软雅黑" panose="020B0503020204020204" pitchFamily="34" charset="-122"/>
              </a:rPr>
              <a:t>3.1 </a:t>
            </a:r>
            <a:r>
              <a:rPr lang="zh-CN" altLang="en-US" kern="0" dirty="0">
                <a:latin typeface="微软雅黑" panose="020B0503020204020204" pitchFamily="34" charset="-122"/>
                <a:ea typeface="微软雅黑" panose="020B0503020204020204" pitchFamily="34" charset="-122"/>
              </a:rPr>
              <a:t>结合用户生命周期与使用习惯的精细化运营</a:t>
            </a:r>
            <a:r>
              <a:rPr lang="en-US" altLang="zh-CN" kern="0" dirty="0">
                <a:latin typeface="微软雅黑" panose="020B0503020204020204" pitchFamily="34" charset="-122"/>
                <a:ea typeface="微软雅黑" panose="020B0503020204020204" pitchFamily="34" charset="-122"/>
              </a:rPr>
              <a:t>——</a:t>
            </a:r>
            <a:r>
              <a:rPr lang="zh-CN" altLang="en-US" kern="0" dirty="0">
                <a:latin typeface="微软雅黑" panose="020B0503020204020204" pitchFamily="34" charset="-122"/>
                <a:ea typeface="微软雅黑" panose="020B0503020204020204" pitchFamily="34" charset="-122"/>
              </a:rPr>
              <a:t>生命周期判断</a:t>
            </a:r>
            <a:endParaRPr lang="zh-CN" altLang="en-US" dirty="0"/>
          </a:p>
        </p:txBody>
      </p:sp>
      <p:sp>
        <p:nvSpPr>
          <p:cNvPr id="4" name="内容占位符 3">
            <a:extLst>
              <a:ext uri="{FF2B5EF4-FFF2-40B4-BE49-F238E27FC236}">
                <a16:creationId xmlns:a16="http://schemas.microsoft.com/office/drawing/2014/main" id="{E0BF13B6-CDC6-4230-A25C-6D636D75E6C6}"/>
              </a:ext>
            </a:extLst>
          </p:cNvPr>
          <p:cNvSpPr txBox="1">
            <a:spLocks noChangeArrowheads="1"/>
          </p:cNvSpPr>
          <p:nvPr/>
        </p:nvSpPr>
        <p:spPr>
          <a:xfrm>
            <a:off x="528477" y="5572865"/>
            <a:ext cx="10519229" cy="602343"/>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Font typeface="Arial" panose="020B0604020202020204" pitchFamily="34" charset="0"/>
              <a:buNone/>
            </a:pPr>
            <a:r>
              <a:rPr lang="zh-CN" altLang="zh-CN" sz="2000" dirty="0">
                <a:solidFill>
                  <a:srgbClr val="24ADC2"/>
                </a:solidFill>
                <a:latin typeface="微软雅黑" panose="020B0503020204020204" pitchFamily="34" charset="-122"/>
                <a:ea typeface="微软雅黑" panose="020B0503020204020204" pitchFamily="34" charset="-122"/>
              </a:rPr>
              <a:t>当一个</a:t>
            </a:r>
            <a:r>
              <a:rPr lang="en-US" altLang="zh-CN" sz="2000" dirty="0">
                <a:solidFill>
                  <a:srgbClr val="24ADC2"/>
                </a:solidFill>
                <a:latin typeface="微软雅黑" panose="020B0503020204020204" pitchFamily="34" charset="-122"/>
                <a:ea typeface="微软雅黑" panose="020B0503020204020204" pitchFamily="34" charset="-122"/>
              </a:rPr>
              <a:t>listing</a:t>
            </a:r>
            <a:r>
              <a:rPr lang="zh-CN" altLang="zh-CN" sz="2000" dirty="0">
                <a:solidFill>
                  <a:srgbClr val="24ADC2"/>
                </a:solidFill>
                <a:latin typeface="微软雅黑" panose="020B0503020204020204" pitchFamily="34" charset="-122"/>
                <a:ea typeface="微软雅黑" panose="020B0503020204020204" pitchFamily="34" charset="-122"/>
              </a:rPr>
              <a:t>属于引入期的时候，其排名数值特点是排名低、波动大、排名不属于上升趋势</a:t>
            </a:r>
          </a:p>
        </p:txBody>
      </p:sp>
      <p:pic>
        <p:nvPicPr>
          <p:cNvPr id="5" name="图片 6">
            <a:extLst>
              <a:ext uri="{FF2B5EF4-FFF2-40B4-BE49-F238E27FC236}">
                <a16:creationId xmlns:a16="http://schemas.microsoft.com/office/drawing/2014/main" id="{494B96FE-2767-4B08-BEBF-64746046261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54347" y="805284"/>
            <a:ext cx="7067488" cy="4512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084961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p:txBody>
          <a:bodyPr>
            <a:noAutofit/>
          </a:bodyPr>
          <a:lstStyle/>
          <a:p>
            <a:r>
              <a:rPr lang="en-US" altLang="zh-CN" kern="0" dirty="0">
                <a:latin typeface="微软雅黑" panose="020B0503020204020204" pitchFamily="34" charset="-122"/>
                <a:ea typeface="微软雅黑" panose="020B0503020204020204" pitchFamily="34" charset="-122"/>
              </a:rPr>
              <a:t>3.1 </a:t>
            </a:r>
            <a:r>
              <a:rPr lang="zh-CN" altLang="en-US" kern="0" dirty="0">
                <a:latin typeface="微软雅黑" panose="020B0503020204020204" pitchFamily="34" charset="-122"/>
                <a:ea typeface="微软雅黑" panose="020B0503020204020204" pitchFamily="34" charset="-122"/>
              </a:rPr>
              <a:t>结合用户生命周期与使用习惯的精细化运营</a:t>
            </a:r>
            <a:r>
              <a:rPr lang="en-US" altLang="zh-CN" kern="0" dirty="0">
                <a:latin typeface="微软雅黑" panose="020B0503020204020204" pitchFamily="34" charset="-122"/>
                <a:ea typeface="微软雅黑" panose="020B0503020204020204" pitchFamily="34" charset="-122"/>
              </a:rPr>
              <a:t>——</a:t>
            </a:r>
            <a:r>
              <a:rPr lang="zh-CN" altLang="en-US" kern="0" dirty="0">
                <a:latin typeface="微软雅黑" panose="020B0503020204020204" pitchFamily="34" charset="-122"/>
                <a:ea typeface="微软雅黑" panose="020B0503020204020204" pitchFamily="34" charset="-122"/>
              </a:rPr>
              <a:t>生命周期判断</a:t>
            </a:r>
            <a:endParaRPr lang="zh-CN" altLang="en-US" dirty="0"/>
          </a:p>
        </p:txBody>
      </p:sp>
      <p:sp>
        <p:nvSpPr>
          <p:cNvPr id="4" name="内容占位符 3">
            <a:extLst>
              <a:ext uri="{FF2B5EF4-FFF2-40B4-BE49-F238E27FC236}">
                <a16:creationId xmlns:a16="http://schemas.microsoft.com/office/drawing/2014/main" id="{9DD68351-7691-4590-9686-47C2C000A92A}"/>
              </a:ext>
            </a:extLst>
          </p:cNvPr>
          <p:cNvSpPr txBox="1">
            <a:spLocks noChangeArrowheads="1"/>
          </p:cNvSpPr>
          <p:nvPr/>
        </p:nvSpPr>
        <p:spPr>
          <a:xfrm>
            <a:off x="499948" y="5593614"/>
            <a:ext cx="11192103" cy="6175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Font typeface="Arial" panose="020B0604020202020204" pitchFamily="34" charset="0"/>
              <a:buNone/>
            </a:pPr>
            <a:r>
              <a:rPr lang="zh-CN" altLang="zh-CN" sz="2000" dirty="0">
                <a:solidFill>
                  <a:srgbClr val="24ADC2"/>
                </a:solidFill>
                <a:latin typeface="微软雅黑" panose="020B0503020204020204" pitchFamily="34" charset="-122"/>
                <a:ea typeface="微软雅黑" panose="020B0503020204020204" pitchFamily="34" charset="-122"/>
              </a:rPr>
              <a:t>当一个</a:t>
            </a:r>
            <a:r>
              <a:rPr lang="en-US" altLang="zh-CN" sz="2000" dirty="0">
                <a:solidFill>
                  <a:srgbClr val="24ADC2"/>
                </a:solidFill>
                <a:latin typeface="微软雅黑" panose="020B0503020204020204" pitchFamily="34" charset="-122"/>
                <a:ea typeface="微软雅黑" panose="020B0503020204020204" pitchFamily="34" charset="-122"/>
              </a:rPr>
              <a:t>listing</a:t>
            </a:r>
            <a:r>
              <a:rPr lang="zh-CN" altLang="zh-CN" sz="2000" dirty="0">
                <a:solidFill>
                  <a:srgbClr val="24ADC2"/>
                </a:solidFill>
                <a:latin typeface="微软雅黑" panose="020B0503020204020204" pitchFamily="34" charset="-122"/>
                <a:ea typeface="微软雅黑" panose="020B0503020204020204" pitchFamily="34" charset="-122"/>
              </a:rPr>
              <a:t>属于成长期的时候，其排名数值特点是排名由低到高、波动适中、排名属于上升趋势</a:t>
            </a:r>
          </a:p>
        </p:txBody>
      </p:sp>
      <p:pic>
        <p:nvPicPr>
          <p:cNvPr id="5" name="图片 7">
            <a:extLst>
              <a:ext uri="{FF2B5EF4-FFF2-40B4-BE49-F238E27FC236}">
                <a16:creationId xmlns:a16="http://schemas.microsoft.com/office/drawing/2014/main" id="{A4B161FA-BCB3-4A76-9068-449CAE39DB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78881" y="955617"/>
            <a:ext cx="7234238" cy="4405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8832329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p:txBody>
          <a:bodyPr>
            <a:noAutofit/>
          </a:bodyPr>
          <a:lstStyle/>
          <a:p>
            <a:r>
              <a:rPr lang="en-US" altLang="zh-CN" kern="0" dirty="0">
                <a:latin typeface="微软雅黑" panose="020B0503020204020204" pitchFamily="34" charset="-122"/>
                <a:ea typeface="微软雅黑" panose="020B0503020204020204" pitchFamily="34" charset="-122"/>
              </a:rPr>
              <a:t>3.1 </a:t>
            </a:r>
            <a:r>
              <a:rPr lang="zh-CN" altLang="en-US" kern="0" dirty="0">
                <a:latin typeface="微软雅黑" panose="020B0503020204020204" pitchFamily="34" charset="-122"/>
                <a:ea typeface="微软雅黑" panose="020B0503020204020204" pitchFamily="34" charset="-122"/>
              </a:rPr>
              <a:t>结合用户生命周期与使用习惯的精细化运营</a:t>
            </a:r>
            <a:r>
              <a:rPr lang="en-US" altLang="zh-CN" kern="0" dirty="0">
                <a:latin typeface="微软雅黑" panose="020B0503020204020204" pitchFamily="34" charset="-122"/>
                <a:ea typeface="微软雅黑" panose="020B0503020204020204" pitchFamily="34" charset="-122"/>
              </a:rPr>
              <a:t>——</a:t>
            </a:r>
            <a:r>
              <a:rPr lang="zh-CN" altLang="en-US" kern="0" dirty="0">
                <a:latin typeface="微软雅黑" panose="020B0503020204020204" pitchFamily="34" charset="-122"/>
                <a:ea typeface="微软雅黑" panose="020B0503020204020204" pitchFamily="34" charset="-122"/>
              </a:rPr>
              <a:t>生命周期判断</a:t>
            </a:r>
            <a:endParaRPr lang="zh-CN" altLang="en-US" dirty="0"/>
          </a:p>
        </p:txBody>
      </p:sp>
      <p:sp>
        <p:nvSpPr>
          <p:cNvPr id="4" name="内容占位符 3">
            <a:extLst>
              <a:ext uri="{FF2B5EF4-FFF2-40B4-BE49-F238E27FC236}">
                <a16:creationId xmlns:a16="http://schemas.microsoft.com/office/drawing/2014/main" id="{6CC1D037-BF4A-455F-940B-A0AE9C12D389}"/>
              </a:ext>
            </a:extLst>
          </p:cNvPr>
          <p:cNvSpPr txBox="1">
            <a:spLocks noChangeArrowheads="1"/>
          </p:cNvSpPr>
          <p:nvPr/>
        </p:nvSpPr>
        <p:spPr>
          <a:xfrm>
            <a:off x="753152" y="5675200"/>
            <a:ext cx="10684104" cy="617538"/>
          </a:xfrm>
          <a:prstGeom prst="rect">
            <a:avLst/>
          </a:prstGeom>
        </p:spPr>
        <p:txBody>
          <a:bodyPr>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Font typeface="Arial" panose="020B0604020202020204" pitchFamily="34" charset="0"/>
              <a:buNone/>
            </a:pPr>
            <a:r>
              <a:rPr lang="zh-CN" altLang="zh-CN" sz="2900" dirty="0">
                <a:solidFill>
                  <a:srgbClr val="24ADC2"/>
                </a:solidFill>
                <a:latin typeface="微软雅黑" panose="020B0503020204020204" pitchFamily="34" charset="-122"/>
                <a:ea typeface="微软雅黑" panose="020B0503020204020204" pitchFamily="34" charset="-122"/>
              </a:rPr>
              <a:t>当一个</a:t>
            </a:r>
            <a:r>
              <a:rPr lang="en-US" altLang="zh-CN" sz="2900" dirty="0">
                <a:solidFill>
                  <a:srgbClr val="24ADC2"/>
                </a:solidFill>
                <a:latin typeface="微软雅黑" panose="020B0503020204020204" pitchFamily="34" charset="-122"/>
                <a:ea typeface="微软雅黑" panose="020B0503020204020204" pitchFamily="34" charset="-122"/>
              </a:rPr>
              <a:t>listing</a:t>
            </a:r>
            <a:r>
              <a:rPr lang="zh-CN" altLang="zh-CN" sz="2900" dirty="0">
                <a:solidFill>
                  <a:srgbClr val="24ADC2"/>
                </a:solidFill>
                <a:latin typeface="微软雅黑" panose="020B0503020204020204" pitchFamily="34" charset="-122"/>
                <a:ea typeface="微软雅黑" panose="020B0503020204020204" pitchFamily="34" charset="-122"/>
              </a:rPr>
              <a:t>属于成熟期的时候，其排名数值特点是排名保持高位、波动较低、排名趋势稳定</a:t>
            </a:r>
          </a:p>
        </p:txBody>
      </p:sp>
      <p:pic>
        <p:nvPicPr>
          <p:cNvPr id="5" name="图片 6">
            <a:extLst>
              <a:ext uri="{FF2B5EF4-FFF2-40B4-BE49-F238E27FC236}">
                <a16:creationId xmlns:a16="http://schemas.microsoft.com/office/drawing/2014/main" id="{D1FB2750-8585-4D11-A44E-8017C44803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09822" y="911734"/>
            <a:ext cx="7370763" cy="4402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601958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hape 180"/>
          <p:cNvSpPr/>
          <p:nvPr/>
        </p:nvSpPr>
        <p:spPr>
          <a:xfrm>
            <a:off x="193675" y="104775"/>
            <a:ext cx="61620" cy="569387"/>
          </a:xfrm>
          <a:prstGeom prst="rect">
            <a:avLst/>
          </a:prstGeom>
          <a:ln w="12700">
            <a:miter lim="400000"/>
          </a:ln>
        </p:spPr>
        <p:txBody>
          <a:bodyPr wrap="none" lIns="30480" tIns="30480" rIns="30480" bIns="30480">
            <a:spAutoFit/>
          </a:bodyPr>
          <a:lstStyle>
            <a:lvl1pPr algn="l" defTabSz="2901950">
              <a:defRPr sz="8200" b="1" spc="-396">
                <a:solidFill>
                  <a:srgbClr val="FFFFFF"/>
                </a:solidFill>
                <a:latin typeface="Trebuchet MS" panose="020B0603020202020204"/>
                <a:ea typeface="Trebuchet MS" panose="020B0603020202020204"/>
                <a:cs typeface="Trebuchet MS" panose="020B0603020202020204"/>
                <a:sym typeface="Trebuchet MS" panose="020B0603020202020204"/>
              </a:defRPr>
            </a:lvl1pPr>
          </a:lstStyle>
          <a:p>
            <a:pPr defTabSz="1450975" eaLnBrk="1" fontAlgn="auto">
              <a:spcBef>
                <a:spcPts val="0"/>
              </a:spcBef>
              <a:spcAft>
                <a:spcPts val="0"/>
              </a:spcAft>
              <a:defRPr/>
            </a:pPr>
            <a:endParaRPr lang="zh-CN" altLang="en-US" sz="3300" kern="0" spc="-198" dirty="0">
              <a:latin typeface="微软雅黑" panose="020B0503020204020204" pitchFamily="34" charset="-122"/>
              <a:ea typeface="微软雅黑" panose="020B0503020204020204" pitchFamily="34" charset="-122"/>
            </a:endParaRPr>
          </a:p>
        </p:txBody>
      </p:sp>
      <p:sp>
        <p:nvSpPr>
          <p:cNvPr id="3" name="标题 2"/>
          <p:cNvSpPr>
            <a:spLocks noGrp="1"/>
          </p:cNvSpPr>
          <p:nvPr>
            <p:ph type="title"/>
          </p:nvPr>
        </p:nvSpPr>
        <p:spPr/>
        <p:txBody>
          <a:bodyPr>
            <a:noAutofit/>
          </a:bodyPr>
          <a:lstStyle/>
          <a:p>
            <a:r>
              <a:rPr lang="zh-CN" altLang="en-US" kern="0" dirty="0">
                <a:latin typeface="微软雅黑" panose="020B0503020204020204" pitchFamily="34" charset="-122"/>
                <a:ea typeface="微软雅黑" panose="020B0503020204020204" pitchFamily="34" charset="-122"/>
              </a:rPr>
              <a:t>上一次课后思考的答案（课后思考</a:t>
            </a:r>
            <a:r>
              <a:rPr lang="en-US" altLang="zh-CN" kern="0" dirty="0">
                <a:latin typeface="微软雅黑" panose="020B0503020204020204" pitchFamily="34" charset="-122"/>
                <a:ea typeface="微软雅黑" panose="020B0503020204020204" pitchFamily="34" charset="-122"/>
              </a:rPr>
              <a:t>2</a:t>
            </a:r>
            <a:r>
              <a:rPr lang="zh-CN" altLang="en-US" kern="0" dirty="0">
                <a:latin typeface="微软雅黑" panose="020B0503020204020204" pitchFamily="34" charset="-122"/>
                <a:ea typeface="微软雅黑" panose="020B0503020204020204" pitchFamily="34" charset="-122"/>
              </a:rPr>
              <a:t>）</a:t>
            </a:r>
            <a:endParaRPr lang="zh-CN" altLang="en-US" dirty="0"/>
          </a:p>
        </p:txBody>
      </p:sp>
      <p:sp>
        <p:nvSpPr>
          <p:cNvPr id="8" name="文本框 7">
            <a:extLst>
              <a:ext uri="{FF2B5EF4-FFF2-40B4-BE49-F238E27FC236}">
                <a16:creationId xmlns:a16="http://schemas.microsoft.com/office/drawing/2014/main" id="{C06B1087-B98F-44AB-AC1C-6938B5DDE029}"/>
              </a:ext>
            </a:extLst>
          </p:cNvPr>
          <p:cNvSpPr txBox="1"/>
          <p:nvPr/>
        </p:nvSpPr>
        <p:spPr>
          <a:xfrm>
            <a:off x="639535" y="674162"/>
            <a:ext cx="10912929" cy="1221938"/>
          </a:xfrm>
          <a:prstGeom prst="rect">
            <a:avLst/>
          </a:prstGeom>
          <a:noFill/>
        </p:spPr>
        <p:txBody>
          <a:bodyPr wrap="square" rtlCol="0">
            <a:spAutoFit/>
          </a:bodyPr>
          <a:lstStyle/>
          <a:p>
            <a:pPr>
              <a:lnSpc>
                <a:spcPct val="150000"/>
              </a:lnSpc>
            </a:pPr>
            <a:r>
              <a:rPr lang="zh-CN" altLang="en-US" sz="2600" dirty="0">
                <a:latin typeface="微软雅黑" panose="020B0503020204020204" pitchFamily="34" charset="-122"/>
                <a:ea typeface="微软雅黑" panose="020B0503020204020204" pitchFamily="34" charset="-122"/>
              </a:rPr>
              <a:t>请尝试使用</a:t>
            </a:r>
            <a:r>
              <a:rPr lang="en-US" altLang="zh-CN" sz="2600" dirty="0">
                <a:solidFill>
                  <a:srgbClr val="24ADC2"/>
                </a:solidFill>
                <a:latin typeface="微软雅黑" panose="020B0503020204020204" pitchFamily="34" charset="-122"/>
                <a:ea typeface="微软雅黑" panose="020B0503020204020204" pitchFamily="34" charset="-122"/>
              </a:rPr>
              <a:t>Python</a:t>
            </a:r>
            <a:r>
              <a:rPr lang="zh-CN" altLang="en-US" sz="2600" dirty="0">
                <a:solidFill>
                  <a:srgbClr val="24ADC2"/>
                </a:solidFill>
                <a:latin typeface="微软雅黑" panose="020B0503020204020204" pitchFamily="34" charset="-122"/>
                <a:ea typeface="微软雅黑" panose="020B0503020204020204" pitchFamily="34" charset="-122"/>
              </a:rPr>
              <a:t>爬虫</a:t>
            </a:r>
            <a:r>
              <a:rPr lang="zh-CN" altLang="en-US" sz="2600" dirty="0">
                <a:latin typeface="微软雅黑" panose="020B0503020204020204" pitchFamily="34" charset="-122"/>
                <a:ea typeface="微软雅黑" panose="020B0503020204020204" pitchFamily="34" charset="-122"/>
              </a:rPr>
              <a:t>将亚马逊平台上的任意</a:t>
            </a:r>
            <a:r>
              <a:rPr lang="zh-CN" altLang="en-US" sz="2600" dirty="0">
                <a:solidFill>
                  <a:srgbClr val="24ADC2"/>
                </a:solidFill>
                <a:latin typeface="微软雅黑" panose="020B0503020204020204" pitchFamily="34" charset="-122"/>
                <a:ea typeface="微软雅黑" panose="020B0503020204020204" pitchFamily="34" charset="-122"/>
              </a:rPr>
              <a:t>前台数据</a:t>
            </a:r>
            <a:r>
              <a:rPr lang="zh-CN" altLang="en-US" sz="2600" dirty="0">
                <a:latin typeface="微软雅黑" panose="020B0503020204020204" pitchFamily="34" charset="-122"/>
                <a:ea typeface="微软雅黑" panose="020B0503020204020204" pitchFamily="34" charset="-122"/>
              </a:rPr>
              <a:t>（</a:t>
            </a:r>
            <a:r>
              <a:rPr lang="en-US" altLang="zh-CN" sz="2600" dirty="0">
                <a:latin typeface="微软雅黑" panose="020B0503020204020204" pitchFamily="34" charset="-122"/>
                <a:ea typeface="微软雅黑" panose="020B0503020204020204" pitchFamily="34" charset="-122"/>
              </a:rPr>
              <a:t>review</a:t>
            </a:r>
            <a:r>
              <a:rPr lang="zh-CN" altLang="en-US" sz="2600" dirty="0">
                <a:latin typeface="微软雅黑" panose="020B0503020204020204" pitchFamily="34" charset="-122"/>
                <a:ea typeface="微软雅黑" panose="020B0503020204020204" pitchFamily="34" charset="-122"/>
              </a:rPr>
              <a:t>数据、排名数据、商品标题数据、商品价格数据</a:t>
            </a:r>
            <a:r>
              <a:rPr lang="en-US" altLang="zh-CN" sz="2600" dirty="0">
                <a:latin typeface="微软雅黑" panose="020B0503020204020204" pitchFamily="34" charset="-122"/>
                <a:ea typeface="微软雅黑" panose="020B0503020204020204" pitchFamily="34" charset="-122"/>
              </a:rPr>
              <a:t>……</a:t>
            </a:r>
            <a:r>
              <a:rPr lang="zh-CN" altLang="en-US" sz="2600" dirty="0">
                <a:latin typeface="微软雅黑" panose="020B0503020204020204" pitchFamily="34" charset="-122"/>
                <a:ea typeface="微软雅黑" panose="020B0503020204020204" pitchFamily="34" charset="-122"/>
              </a:rPr>
              <a:t>）进行抓取。</a:t>
            </a:r>
            <a:endParaRPr lang="en-US" altLang="zh-CN" sz="2600" dirty="0">
              <a:latin typeface="微软雅黑" panose="020B0503020204020204" pitchFamily="34" charset="-122"/>
              <a:ea typeface="微软雅黑" panose="020B0503020204020204" pitchFamily="34" charset="-122"/>
            </a:endParaRPr>
          </a:p>
        </p:txBody>
      </p:sp>
      <p:sp>
        <p:nvSpPr>
          <p:cNvPr id="11" name="文本框 10">
            <a:extLst>
              <a:ext uri="{FF2B5EF4-FFF2-40B4-BE49-F238E27FC236}">
                <a16:creationId xmlns:a16="http://schemas.microsoft.com/office/drawing/2014/main" id="{05B1FB3C-1143-4E2B-80EE-03C6D2FC4079}"/>
              </a:ext>
            </a:extLst>
          </p:cNvPr>
          <p:cNvSpPr txBox="1">
            <a:spLocks noChangeArrowheads="1"/>
          </p:cNvSpPr>
          <p:nvPr/>
        </p:nvSpPr>
        <p:spPr bwMode="auto">
          <a:xfrm>
            <a:off x="639535" y="6213337"/>
            <a:ext cx="439011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nSpc>
                <a:spcPct val="100000"/>
              </a:lnSpc>
              <a:spcBef>
                <a:spcPct val="0"/>
              </a:spcBef>
              <a:buNone/>
            </a:pPr>
            <a:r>
              <a:rPr lang="en-US" altLang="zh-CN" sz="2000" dirty="0">
                <a:solidFill>
                  <a:srgbClr val="24ADC2"/>
                </a:solidFill>
                <a:latin typeface="微软雅黑" panose="020B0503020204020204" pitchFamily="34" charset="-122"/>
                <a:ea typeface="微软雅黑" panose="020B0503020204020204" pitchFamily="34" charset="-122"/>
              </a:rPr>
              <a:t>Python</a:t>
            </a:r>
            <a:r>
              <a:rPr lang="zh-CN" altLang="en-US" sz="2000" dirty="0">
                <a:solidFill>
                  <a:srgbClr val="24ADC2"/>
                </a:solidFill>
                <a:latin typeface="微软雅黑" panose="020B0503020204020204" pitchFamily="34" charset="-122"/>
                <a:ea typeface="微软雅黑" panose="020B0503020204020204" pitchFamily="34" charset="-122"/>
              </a:rPr>
              <a:t>爬虫程序代码及抓取结果示例</a:t>
            </a:r>
          </a:p>
        </p:txBody>
      </p:sp>
      <p:pic>
        <p:nvPicPr>
          <p:cNvPr id="12" name="图片 11">
            <a:extLst>
              <a:ext uri="{FF2B5EF4-FFF2-40B4-BE49-F238E27FC236}">
                <a16:creationId xmlns:a16="http://schemas.microsoft.com/office/drawing/2014/main" id="{AB8E960F-7EAC-4375-8B85-7E2CFD1F0EE9}"/>
              </a:ext>
            </a:extLst>
          </p:cNvPr>
          <p:cNvPicPr>
            <a:picLocks noChangeAspect="1"/>
          </p:cNvPicPr>
          <p:nvPr/>
        </p:nvPicPr>
        <p:blipFill>
          <a:blip r:embed="rId3"/>
          <a:stretch>
            <a:fillRect/>
          </a:stretch>
        </p:blipFill>
        <p:spPr>
          <a:xfrm>
            <a:off x="255295" y="1996476"/>
            <a:ext cx="5172313" cy="4126544"/>
          </a:xfrm>
          <a:prstGeom prst="rect">
            <a:avLst/>
          </a:prstGeom>
        </p:spPr>
      </p:pic>
      <p:pic>
        <p:nvPicPr>
          <p:cNvPr id="14" name="图片 13">
            <a:extLst>
              <a:ext uri="{FF2B5EF4-FFF2-40B4-BE49-F238E27FC236}">
                <a16:creationId xmlns:a16="http://schemas.microsoft.com/office/drawing/2014/main" id="{B108F522-257D-41EB-948D-FEA18E42FD18}"/>
              </a:ext>
            </a:extLst>
          </p:cNvPr>
          <p:cNvPicPr>
            <a:picLocks noChangeAspect="1"/>
          </p:cNvPicPr>
          <p:nvPr/>
        </p:nvPicPr>
        <p:blipFill>
          <a:blip r:embed="rId4"/>
          <a:stretch>
            <a:fillRect/>
          </a:stretch>
        </p:blipFill>
        <p:spPr>
          <a:xfrm>
            <a:off x="5584029" y="2019856"/>
            <a:ext cx="6464632" cy="2533780"/>
          </a:xfrm>
          <a:prstGeom prst="rect">
            <a:avLst/>
          </a:prstGeom>
        </p:spPr>
      </p:pic>
      <p:pic>
        <p:nvPicPr>
          <p:cNvPr id="15" name="图片 14">
            <a:extLst>
              <a:ext uri="{FF2B5EF4-FFF2-40B4-BE49-F238E27FC236}">
                <a16:creationId xmlns:a16="http://schemas.microsoft.com/office/drawing/2014/main" id="{A0961563-0F38-4B74-A9B4-5CC6C46BEE4B}"/>
              </a:ext>
            </a:extLst>
          </p:cNvPr>
          <p:cNvPicPr>
            <a:picLocks noChangeAspect="1"/>
          </p:cNvPicPr>
          <p:nvPr/>
        </p:nvPicPr>
        <p:blipFill>
          <a:blip r:embed="rId5"/>
          <a:stretch>
            <a:fillRect/>
          </a:stretch>
        </p:blipFill>
        <p:spPr>
          <a:xfrm>
            <a:off x="6764394" y="4647413"/>
            <a:ext cx="3831035" cy="1765979"/>
          </a:xfrm>
          <a:prstGeom prst="rect">
            <a:avLst/>
          </a:prstGeom>
        </p:spPr>
      </p:pic>
    </p:spTree>
    <p:extLst>
      <p:ext uri="{BB962C8B-B14F-4D97-AF65-F5344CB8AC3E}">
        <p14:creationId xmlns:p14="http://schemas.microsoft.com/office/powerpoint/2010/main" val="2289321409"/>
      </p:ext>
    </p:extLst>
  </p:cSld>
  <p:clrMapOvr>
    <a:masterClrMapping/>
  </p:clrMapOvr>
  <p:transition spd="slow"/>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p:txBody>
          <a:bodyPr>
            <a:noAutofit/>
          </a:bodyPr>
          <a:lstStyle/>
          <a:p>
            <a:r>
              <a:rPr lang="en-US" altLang="zh-CN" kern="0" dirty="0">
                <a:latin typeface="微软雅黑" panose="020B0503020204020204" pitchFamily="34" charset="-122"/>
                <a:ea typeface="微软雅黑" panose="020B0503020204020204" pitchFamily="34" charset="-122"/>
              </a:rPr>
              <a:t>3.1 </a:t>
            </a:r>
            <a:r>
              <a:rPr lang="zh-CN" altLang="en-US" kern="0" dirty="0">
                <a:latin typeface="微软雅黑" panose="020B0503020204020204" pitchFamily="34" charset="-122"/>
                <a:ea typeface="微软雅黑" panose="020B0503020204020204" pitchFamily="34" charset="-122"/>
              </a:rPr>
              <a:t>结合用户生命周期与使用习惯的精细化运营</a:t>
            </a:r>
            <a:r>
              <a:rPr lang="en-US" altLang="zh-CN" kern="0" dirty="0">
                <a:latin typeface="微软雅黑" panose="020B0503020204020204" pitchFamily="34" charset="-122"/>
                <a:ea typeface="微软雅黑" panose="020B0503020204020204" pitchFamily="34" charset="-122"/>
              </a:rPr>
              <a:t>——</a:t>
            </a:r>
            <a:r>
              <a:rPr lang="zh-CN" altLang="en-US" kern="0" dirty="0">
                <a:latin typeface="微软雅黑" panose="020B0503020204020204" pitchFamily="34" charset="-122"/>
                <a:ea typeface="微软雅黑" panose="020B0503020204020204" pitchFamily="34" charset="-122"/>
              </a:rPr>
              <a:t>生命周期判断</a:t>
            </a:r>
            <a:endParaRPr lang="zh-CN" altLang="en-US" dirty="0"/>
          </a:p>
        </p:txBody>
      </p:sp>
      <p:pic>
        <p:nvPicPr>
          <p:cNvPr id="4" name="图片 7">
            <a:extLst>
              <a:ext uri="{FF2B5EF4-FFF2-40B4-BE49-F238E27FC236}">
                <a16:creationId xmlns:a16="http://schemas.microsoft.com/office/drawing/2014/main" id="{C65C0D11-5B32-488E-B820-39D972FBBE1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51891" y="867000"/>
            <a:ext cx="7288213" cy="449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内容占位符 3">
            <a:extLst>
              <a:ext uri="{FF2B5EF4-FFF2-40B4-BE49-F238E27FC236}">
                <a16:creationId xmlns:a16="http://schemas.microsoft.com/office/drawing/2014/main" id="{901DDD38-D343-4B9B-A3AC-010B731C1515}"/>
              </a:ext>
            </a:extLst>
          </p:cNvPr>
          <p:cNvSpPr txBox="1">
            <a:spLocks noChangeArrowheads="1"/>
          </p:cNvSpPr>
          <p:nvPr/>
        </p:nvSpPr>
        <p:spPr>
          <a:xfrm>
            <a:off x="405605" y="5676219"/>
            <a:ext cx="11380787" cy="6175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Font typeface="Arial" panose="020B0604020202020204" pitchFamily="34" charset="0"/>
              <a:buNone/>
            </a:pPr>
            <a:r>
              <a:rPr lang="zh-CN" altLang="zh-CN" sz="2000" dirty="0">
                <a:solidFill>
                  <a:srgbClr val="24ADC2"/>
                </a:solidFill>
                <a:latin typeface="微软雅黑" panose="020B0503020204020204" pitchFamily="34" charset="-122"/>
                <a:ea typeface="微软雅黑" panose="020B0503020204020204" pitchFamily="34" charset="-122"/>
              </a:rPr>
              <a:t>当一个</a:t>
            </a:r>
            <a:r>
              <a:rPr lang="en-US" altLang="zh-CN" sz="2000" dirty="0">
                <a:solidFill>
                  <a:srgbClr val="24ADC2"/>
                </a:solidFill>
                <a:latin typeface="微软雅黑" panose="020B0503020204020204" pitchFamily="34" charset="-122"/>
                <a:ea typeface="微软雅黑" panose="020B0503020204020204" pitchFamily="34" charset="-122"/>
              </a:rPr>
              <a:t>listing</a:t>
            </a:r>
            <a:r>
              <a:rPr lang="zh-CN" altLang="zh-CN" sz="2000" dirty="0">
                <a:solidFill>
                  <a:srgbClr val="24ADC2"/>
                </a:solidFill>
                <a:latin typeface="微软雅黑" panose="020B0503020204020204" pitchFamily="34" charset="-122"/>
                <a:ea typeface="微软雅黑" panose="020B0503020204020204" pitchFamily="34" charset="-122"/>
              </a:rPr>
              <a:t>属于衰退期的时候，其排名数值特点是排名由高到</a:t>
            </a:r>
            <a:r>
              <a:rPr lang="zh-CN" altLang="en-US" sz="2000" dirty="0">
                <a:solidFill>
                  <a:srgbClr val="24ADC2"/>
                </a:solidFill>
                <a:latin typeface="微软雅黑" panose="020B0503020204020204" pitchFamily="34" charset="-122"/>
                <a:ea typeface="微软雅黑" panose="020B0503020204020204" pitchFamily="34" charset="-122"/>
              </a:rPr>
              <a:t>低</a:t>
            </a:r>
            <a:r>
              <a:rPr lang="zh-CN" altLang="zh-CN" sz="2000" dirty="0">
                <a:solidFill>
                  <a:srgbClr val="24ADC2"/>
                </a:solidFill>
                <a:latin typeface="微软雅黑" panose="020B0503020204020204" pitchFamily="34" charset="-122"/>
                <a:ea typeface="微软雅黑" panose="020B0503020204020204" pitchFamily="34" charset="-122"/>
              </a:rPr>
              <a:t>、波动适中、排名属于下降趋势</a:t>
            </a:r>
          </a:p>
        </p:txBody>
      </p:sp>
    </p:spTree>
    <p:extLst>
      <p:ext uri="{BB962C8B-B14F-4D97-AF65-F5344CB8AC3E}">
        <p14:creationId xmlns:p14="http://schemas.microsoft.com/office/powerpoint/2010/main" val="90226767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p:txBody>
          <a:bodyPr>
            <a:noAutofit/>
          </a:bodyPr>
          <a:lstStyle/>
          <a:p>
            <a:r>
              <a:rPr lang="en-US" altLang="zh-CN" kern="0" dirty="0">
                <a:latin typeface="微软雅黑" panose="020B0503020204020204" pitchFamily="34" charset="-122"/>
                <a:ea typeface="微软雅黑" panose="020B0503020204020204" pitchFamily="34" charset="-122"/>
              </a:rPr>
              <a:t>3.1 </a:t>
            </a:r>
            <a:r>
              <a:rPr lang="zh-CN" altLang="en-US" kern="0" dirty="0">
                <a:latin typeface="微软雅黑" panose="020B0503020204020204" pitchFamily="34" charset="-122"/>
                <a:ea typeface="微软雅黑" panose="020B0503020204020204" pitchFamily="34" charset="-122"/>
              </a:rPr>
              <a:t>结合用户生命周期与使用习惯的精细化运营</a:t>
            </a:r>
            <a:endParaRPr lang="zh-CN" altLang="en-US" dirty="0"/>
          </a:p>
        </p:txBody>
      </p:sp>
      <p:sp>
        <p:nvSpPr>
          <p:cNvPr id="7" name="文本框 6">
            <a:extLst>
              <a:ext uri="{FF2B5EF4-FFF2-40B4-BE49-F238E27FC236}">
                <a16:creationId xmlns:a16="http://schemas.microsoft.com/office/drawing/2014/main" id="{84AEDEAC-8634-43F4-A9CF-E04C9764E9C4}"/>
              </a:ext>
            </a:extLst>
          </p:cNvPr>
          <p:cNvSpPr txBox="1"/>
          <p:nvPr/>
        </p:nvSpPr>
        <p:spPr>
          <a:xfrm>
            <a:off x="2855369" y="6020836"/>
            <a:ext cx="6481261" cy="400110"/>
          </a:xfrm>
          <a:prstGeom prst="rect">
            <a:avLst/>
          </a:prstGeom>
          <a:noFill/>
        </p:spPr>
        <p:txBody>
          <a:bodyPr wrap="none" rtlCol="0">
            <a:spAutoFit/>
          </a:bodyPr>
          <a:lstStyle/>
          <a:p>
            <a:r>
              <a:rPr lang="zh-CN" altLang="en-US" sz="2000" dirty="0">
                <a:solidFill>
                  <a:srgbClr val="24ADC2"/>
                </a:solidFill>
                <a:latin typeface="微软雅黑" panose="020B0503020204020204" pitchFamily="34" charset="-122"/>
                <a:ea typeface="微软雅黑" panose="020B0503020204020204" pitchFamily="34" charset="-122"/>
              </a:rPr>
              <a:t>亚马逊一款服饰类产品从上架到现在的排名与价格变化</a:t>
            </a:r>
          </a:p>
        </p:txBody>
      </p:sp>
      <p:pic>
        <p:nvPicPr>
          <p:cNvPr id="3" name="图片 2">
            <a:extLst>
              <a:ext uri="{FF2B5EF4-FFF2-40B4-BE49-F238E27FC236}">
                <a16:creationId xmlns:a16="http://schemas.microsoft.com/office/drawing/2014/main" id="{70EB6484-389A-4BEE-B448-6D7C0A424DE8}"/>
              </a:ext>
            </a:extLst>
          </p:cNvPr>
          <p:cNvPicPr>
            <a:picLocks noChangeAspect="1"/>
          </p:cNvPicPr>
          <p:nvPr/>
        </p:nvPicPr>
        <p:blipFill>
          <a:blip r:embed="rId2"/>
          <a:stretch>
            <a:fillRect/>
          </a:stretch>
        </p:blipFill>
        <p:spPr>
          <a:xfrm>
            <a:off x="404363" y="1826192"/>
            <a:ext cx="11383272" cy="4018416"/>
          </a:xfrm>
          <a:prstGeom prst="rect">
            <a:avLst/>
          </a:prstGeom>
        </p:spPr>
      </p:pic>
      <p:sp>
        <p:nvSpPr>
          <p:cNvPr id="4" name="文本框 3">
            <a:extLst>
              <a:ext uri="{FF2B5EF4-FFF2-40B4-BE49-F238E27FC236}">
                <a16:creationId xmlns:a16="http://schemas.microsoft.com/office/drawing/2014/main" id="{9D1DAC48-2AE4-4D5A-8FDD-F2160AA5A0DA}"/>
              </a:ext>
            </a:extLst>
          </p:cNvPr>
          <p:cNvSpPr txBox="1"/>
          <p:nvPr/>
        </p:nvSpPr>
        <p:spPr>
          <a:xfrm>
            <a:off x="587828" y="726634"/>
            <a:ext cx="10319657" cy="923330"/>
          </a:xfrm>
          <a:prstGeom prst="rect">
            <a:avLst/>
          </a:prstGeom>
          <a:noFill/>
        </p:spPr>
        <p:txBody>
          <a:bodyPr wrap="square" rtlCol="0">
            <a:spAutoFit/>
          </a:bodyPr>
          <a:lstStyle/>
          <a:p>
            <a:r>
              <a:rPr lang="en-US" altLang="zh-CN" dirty="0"/>
              <a:t>https://www.amazon.com/-/zh/dp/B07SHRN1BH/ref=sr_1_1?__mk_zh_CN=%E4%BA%9A%E9%A9%AC%E9%80%8A%E7%BD%91%E7%AB%99&amp;dchild=1&amp;keywords=dress&amp;qid=1609673792&amp;sr=8-1</a:t>
            </a:r>
            <a:endParaRPr lang="zh-CN" altLang="en-US" dirty="0"/>
          </a:p>
        </p:txBody>
      </p:sp>
    </p:spTree>
    <p:extLst>
      <p:ext uri="{BB962C8B-B14F-4D97-AF65-F5344CB8AC3E}">
        <p14:creationId xmlns:p14="http://schemas.microsoft.com/office/powerpoint/2010/main" val="75225313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p:txBody>
          <a:bodyPr>
            <a:noAutofit/>
          </a:bodyPr>
          <a:lstStyle/>
          <a:p>
            <a:r>
              <a:rPr lang="en-US" altLang="zh-CN" kern="0" dirty="0">
                <a:latin typeface="微软雅黑" panose="020B0503020204020204" pitchFamily="34" charset="-122"/>
                <a:ea typeface="微软雅黑" panose="020B0503020204020204" pitchFamily="34" charset="-122"/>
              </a:rPr>
              <a:t>3.1 </a:t>
            </a:r>
            <a:r>
              <a:rPr lang="zh-CN" altLang="en-US" kern="0" dirty="0">
                <a:latin typeface="微软雅黑" panose="020B0503020204020204" pitchFamily="34" charset="-122"/>
                <a:ea typeface="微软雅黑" panose="020B0503020204020204" pitchFamily="34" charset="-122"/>
              </a:rPr>
              <a:t>结合用户生命周期与使用习惯的精细化运营</a:t>
            </a:r>
            <a:endParaRPr lang="zh-CN" altLang="en-US" dirty="0"/>
          </a:p>
        </p:txBody>
      </p:sp>
      <p:sp>
        <p:nvSpPr>
          <p:cNvPr id="7" name="文本框 6">
            <a:extLst>
              <a:ext uri="{FF2B5EF4-FFF2-40B4-BE49-F238E27FC236}">
                <a16:creationId xmlns:a16="http://schemas.microsoft.com/office/drawing/2014/main" id="{84AEDEAC-8634-43F4-A9CF-E04C9764E9C4}"/>
              </a:ext>
            </a:extLst>
          </p:cNvPr>
          <p:cNvSpPr txBox="1"/>
          <p:nvPr/>
        </p:nvSpPr>
        <p:spPr>
          <a:xfrm>
            <a:off x="2855368" y="5647191"/>
            <a:ext cx="6481261" cy="400110"/>
          </a:xfrm>
          <a:prstGeom prst="rect">
            <a:avLst/>
          </a:prstGeom>
          <a:noFill/>
        </p:spPr>
        <p:txBody>
          <a:bodyPr wrap="none" rtlCol="0">
            <a:spAutoFit/>
          </a:bodyPr>
          <a:lstStyle/>
          <a:p>
            <a:r>
              <a:rPr lang="zh-CN" altLang="en-US" sz="2000" dirty="0">
                <a:solidFill>
                  <a:srgbClr val="24ADC2"/>
                </a:solidFill>
                <a:latin typeface="微软雅黑" panose="020B0503020204020204" pitchFamily="34" charset="-122"/>
                <a:ea typeface="微软雅黑" panose="020B0503020204020204" pitchFamily="34" charset="-122"/>
              </a:rPr>
              <a:t>亚马逊一款服饰类产品从上架到现在的排名与价格变化</a:t>
            </a:r>
          </a:p>
        </p:txBody>
      </p:sp>
      <p:pic>
        <p:nvPicPr>
          <p:cNvPr id="5" name="图片 4">
            <a:extLst>
              <a:ext uri="{FF2B5EF4-FFF2-40B4-BE49-F238E27FC236}">
                <a16:creationId xmlns:a16="http://schemas.microsoft.com/office/drawing/2014/main" id="{5128EF12-23ED-486B-A59D-491A16340F57}"/>
              </a:ext>
            </a:extLst>
          </p:cNvPr>
          <p:cNvPicPr>
            <a:picLocks noChangeAspect="1"/>
          </p:cNvPicPr>
          <p:nvPr/>
        </p:nvPicPr>
        <p:blipFill>
          <a:blip r:embed="rId2"/>
          <a:stretch>
            <a:fillRect/>
          </a:stretch>
        </p:blipFill>
        <p:spPr>
          <a:xfrm>
            <a:off x="288013" y="1210808"/>
            <a:ext cx="11615973" cy="4436383"/>
          </a:xfrm>
          <a:prstGeom prst="rect">
            <a:avLst/>
          </a:prstGeom>
        </p:spPr>
      </p:pic>
    </p:spTree>
    <p:extLst>
      <p:ext uri="{BB962C8B-B14F-4D97-AF65-F5344CB8AC3E}">
        <p14:creationId xmlns:p14="http://schemas.microsoft.com/office/powerpoint/2010/main" val="257153040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p:txBody>
          <a:bodyPr>
            <a:noAutofit/>
          </a:bodyPr>
          <a:lstStyle/>
          <a:p>
            <a:r>
              <a:rPr lang="en-US" altLang="zh-CN" kern="0" dirty="0">
                <a:latin typeface="微软雅黑" panose="020B0503020204020204" pitchFamily="34" charset="-122"/>
                <a:ea typeface="微软雅黑" panose="020B0503020204020204" pitchFamily="34" charset="-122"/>
              </a:rPr>
              <a:t>3.1 </a:t>
            </a:r>
            <a:r>
              <a:rPr lang="zh-CN" altLang="en-US" kern="0" dirty="0">
                <a:latin typeface="微软雅黑" panose="020B0503020204020204" pitchFamily="34" charset="-122"/>
                <a:ea typeface="微软雅黑" panose="020B0503020204020204" pitchFamily="34" charset="-122"/>
              </a:rPr>
              <a:t>结合用户生命周期与使用习惯的精细化运营</a:t>
            </a:r>
            <a:endParaRPr lang="zh-CN" altLang="en-US" dirty="0"/>
          </a:p>
        </p:txBody>
      </p:sp>
      <p:sp>
        <p:nvSpPr>
          <p:cNvPr id="7" name="文本框 6">
            <a:extLst>
              <a:ext uri="{FF2B5EF4-FFF2-40B4-BE49-F238E27FC236}">
                <a16:creationId xmlns:a16="http://schemas.microsoft.com/office/drawing/2014/main" id="{84AEDEAC-8634-43F4-A9CF-E04C9764E9C4}"/>
              </a:ext>
            </a:extLst>
          </p:cNvPr>
          <p:cNvSpPr txBox="1"/>
          <p:nvPr/>
        </p:nvSpPr>
        <p:spPr>
          <a:xfrm>
            <a:off x="289057" y="5882171"/>
            <a:ext cx="11613885" cy="400110"/>
          </a:xfrm>
          <a:prstGeom prst="rect">
            <a:avLst/>
          </a:prstGeom>
          <a:noFill/>
        </p:spPr>
        <p:txBody>
          <a:bodyPr wrap="none" rtlCol="0">
            <a:spAutoFit/>
          </a:bodyPr>
          <a:lstStyle/>
          <a:p>
            <a:r>
              <a:rPr lang="en-US" altLang="zh-CN" sz="2000" dirty="0">
                <a:solidFill>
                  <a:srgbClr val="24ADC2"/>
                </a:solidFill>
                <a:latin typeface="微软雅黑" panose="020B0503020204020204" pitchFamily="34" charset="-122"/>
                <a:ea typeface="微软雅黑" panose="020B0503020204020204" pitchFamily="34" charset="-122"/>
              </a:rPr>
              <a:t>Listing</a:t>
            </a:r>
            <a:r>
              <a:rPr lang="zh-CN" altLang="en-US" sz="2000" dirty="0">
                <a:solidFill>
                  <a:srgbClr val="24ADC2"/>
                </a:solidFill>
                <a:latin typeface="微软雅黑" panose="020B0503020204020204" pitchFamily="34" charset="-122"/>
                <a:ea typeface="微软雅黑" panose="020B0503020204020204" pitchFamily="34" charset="-122"/>
              </a:rPr>
              <a:t>视频、标题、</a:t>
            </a:r>
            <a:r>
              <a:rPr lang="en-US" altLang="zh-CN" sz="2000" dirty="0">
                <a:solidFill>
                  <a:srgbClr val="24ADC2"/>
                </a:solidFill>
                <a:latin typeface="微软雅黑" panose="020B0503020204020204" pitchFamily="34" charset="-122"/>
                <a:ea typeface="微软雅黑" panose="020B0503020204020204" pitchFamily="34" charset="-122"/>
              </a:rPr>
              <a:t>review</a:t>
            </a:r>
            <a:r>
              <a:rPr lang="zh-CN" altLang="en-US" sz="2000" dirty="0">
                <a:solidFill>
                  <a:srgbClr val="24ADC2"/>
                </a:solidFill>
                <a:latin typeface="微软雅黑" panose="020B0503020204020204" pitchFamily="34" charset="-122"/>
                <a:ea typeface="微软雅黑" panose="020B0503020204020204" pitchFamily="34" charset="-122"/>
              </a:rPr>
              <a:t>表现、</a:t>
            </a:r>
            <a:r>
              <a:rPr lang="en-US" altLang="zh-CN" sz="2000" dirty="0">
                <a:solidFill>
                  <a:srgbClr val="24ADC2"/>
                </a:solidFill>
                <a:latin typeface="微软雅黑" panose="020B0503020204020204" pitchFamily="34" charset="-122"/>
                <a:ea typeface="微软雅黑" panose="020B0503020204020204" pitchFamily="34" charset="-122"/>
              </a:rPr>
              <a:t>Q&amp;A</a:t>
            </a:r>
            <a:r>
              <a:rPr lang="zh-CN" altLang="en-US" sz="2000" dirty="0">
                <a:solidFill>
                  <a:srgbClr val="24ADC2"/>
                </a:solidFill>
                <a:latin typeface="微软雅黑" panose="020B0503020204020204" pitchFamily="34" charset="-122"/>
                <a:ea typeface="微软雅黑" panose="020B0503020204020204" pitchFamily="34" charset="-122"/>
              </a:rPr>
              <a:t>问答、产品型号、子变体产品、商品描述等精细化运营要素</a:t>
            </a:r>
          </a:p>
        </p:txBody>
      </p:sp>
      <p:pic>
        <p:nvPicPr>
          <p:cNvPr id="3" name="图片 2">
            <a:extLst>
              <a:ext uri="{FF2B5EF4-FFF2-40B4-BE49-F238E27FC236}">
                <a16:creationId xmlns:a16="http://schemas.microsoft.com/office/drawing/2014/main" id="{B7845BC6-39A8-4A9D-A4B2-A48BF3524D92}"/>
              </a:ext>
            </a:extLst>
          </p:cNvPr>
          <p:cNvPicPr>
            <a:picLocks noChangeAspect="1"/>
          </p:cNvPicPr>
          <p:nvPr/>
        </p:nvPicPr>
        <p:blipFill>
          <a:blip r:embed="rId2"/>
          <a:stretch>
            <a:fillRect/>
          </a:stretch>
        </p:blipFill>
        <p:spPr>
          <a:xfrm>
            <a:off x="0" y="943599"/>
            <a:ext cx="3055854" cy="4634254"/>
          </a:xfrm>
          <a:prstGeom prst="rect">
            <a:avLst/>
          </a:prstGeom>
        </p:spPr>
      </p:pic>
      <p:pic>
        <p:nvPicPr>
          <p:cNvPr id="6" name="图片 5">
            <a:extLst>
              <a:ext uri="{FF2B5EF4-FFF2-40B4-BE49-F238E27FC236}">
                <a16:creationId xmlns:a16="http://schemas.microsoft.com/office/drawing/2014/main" id="{24A34057-DD01-41E3-8E2A-80668A4E9825}"/>
              </a:ext>
            </a:extLst>
          </p:cNvPr>
          <p:cNvPicPr>
            <a:picLocks noChangeAspect="1"/>
          </p:cNvPicPr>
          <p:nvPr/>
        </p:nvPicPr>
        <p:blipFill>
          <a:blip r:embed="rId3"/>
          <a:stretch>
            <a:fillRect/>
          </a:stretch>
        </p:blipFill>
        <p:spPr>
          <a:xfrm>
            <a:off x="3055854" y="1054865"/>
            <a:ext cx="4676411" cy="4025618"/>
          </a:xfrm>
          <a:prstGeom prst="rect">
            <a:avLst/>
          </a:prstGeom>
        </p:spPr>
      </p:pic>
      <p:pic>
        <p:nvPicPr>
          <p:cNvPr id="12" name="图片 11">
            <a:extLst>
              <a:ext uri="{FF2B5EF4-FFF2-40B4-BE49-F238E27FC236}">
                <a16:creationId xmlns:a16="http://schemas.microsoft.com/office/drawing/2014/main" id="{E790740B-52B2-4459-A08C-25B43F92A4B2}"/>
              </a:ext>
            </a:extLst>
          </p:cNvPr>
          <p:cNvPicPr>
            <a:picLocks noChangeAspect="1"/>
          </p:cNvPicPr>
          <p:nvPr/>
        </p:nvPicPr>
        <p:blipFill>
          <a:blip r:embed="rId4"/>
          <a:stretch>
            <a:fillRect/>
          </a:stretch>
        </p:blipFill>
        <p:spPr>
          <a:xfrm>
            <a:off x="7543800" y="750547"/>
            <a:ext cx="4648200" cy="2419350"/>
          </a:xfrm>
          <a:prstGeom prst="rect">
            <a:avLst/>
          </a:prstGeom>
        </p:spPr>
      </p:pic>
      <p:pic>
        <p:nvPicPr>
          <p:cNvPr id="14" name="图片 13">
            <a:extLst>
              <a:ext uri="{FF2B5EF4-FFF2-40B4-BE49-F238E27FC236}">
                <a16:creationId xmlns:a16="http://schemas.microsoft.com/office/drawing/2014/main" id="{6BC4394D-D424-4A4B-8B87-1A0614FDC799}"/>
              </a:ext>
            </a:extLst>
          </p:cNvPr>
          <p:cNvPicPr>
            <a:picLocks noChangeAspect="1"/>
          </p:cNvPicPr>
          <p:nvPr/>
        </p:nvPicPr>
        <p:blipFill>
          <a:blip r:embed="rId5"/>
          <a:stretch>
            <a:fillRect/>
          </a:stretch>
        </p:blipFill>
        <p:spPr>
          <a:xfrm>
            <a:off x="7732265" y="3260726"/>
            <a:ext cx="4400550" cy="2124075"/>
          </a:xfrm>
          <a:prstGeom prst="rect">
            <a:avLst/>
          </a:prstGeom>
        </p:spPr>
      </p:pic>
    </p:spTree>
    <p:extLst>
      <p:ext uri="{BB962C8B-B14F-4D97-AF65-F5344CB8AC3E}">
        <p14:creationId xmlns:p14="http://schemas.microsoft.com/office/powerpoint/2010/main" val="239836621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p:txBody>
          <a:bodyPr>
            <a:noAutofit/>
          </a:bodyPr>
          <a:lstStyle/>
          <a:p>
            <a:r>
              <a:rPr lang="en-US" altLang="zh-CN" kern="0" dirty="0">
                <a:latin typeface="微软雅黑" panose="020B0503020204020204" pitchFamily="34" charset="-122"/>
                <a:ea typeface="微软雅黑" panose="020B0503020204020204" pitchFamily="34" charset="-122"/>
              </a:rPr>
              <a:t>3.2 </a:t>
            </a:r>
            <a:r>
              <a:rPr lang="zh-CN" altLang="en-US" kern="0" dirty="0">
                <a:latin typeface="微软雅黑" panose="020B0503020204020204" pitchFamily="34" charset="-122"/>
                <a:ea typeface="微软雅黑" panose="020B0503020204020204" pitchFamily="34" charset="-122"/>
              </a:rPr>
              <a:t>结合用户使用习惯的增长黑客法则</a:t>
            </a:r>
            <a:r>
              <a:rPr lang="en-US" altLang="zh-CN" kern="0" dirty="0">
                <a:latin typeface="微软雅黑" panose="020B0503020204020204" pitchFamily="34" charset="-122"/>
                <a:ea typeface="微软雅黑" panose="020B0503020204020204" pitchFamily="34" charset="-122"/>
              </a:rPr>
              <a:t>——</a:t>
            </a:r>
            <a:r>
              <a:rPr lang="zh-CN" altLang="en-US" kern="0" dirty="0">
                <a:latin typeface="微软雅黑" panose="020B0503020204020204" pitchFamily="34" charset="-122"/>
                <a:ea typeface="微软雅黑" panose="020B0503020204020204" pitchFamily="34" charset="-122"/>
              </a:rPr>
              <a:t>高效增长</a:t>
            </a:r>
            <a:endParaRPr lang="zh-CN" altLang="en-US" dirty="0"/>
          </a:p>
        </p:txBody>
      </p:sp>
      <p:pic>
        <p:nvPicPr>
          <p:cNvPr id="3" name="图片 2">
            <a:extLst>
              <a:ext uri="{FF2B5EF4-FFF2-40B4-BE49-F238E27FC236}">
                <a16:creationId xmlns:a16="http://schemas.microsoft.com/office/drawing/2014/main" id="{081077FF-E6FE-468D-AC12-0D4DE8476E63}"/>
              </a:ext>
            </a:extLst>
          </p:cNvPr>
          <p:cNvPicPr>
            <a:picLocks noChangeAspect="1"/>
          </p:cNvPicPr>
          <p:nvPr/>
        </p:nvPicPr>
        <p:blipFill>
          <a:blip r:embed="rId2"/>
          <a:stretch>
            <a:fillRect/>
          </a:stretch>
        </p:blipFill>
        <p:spPr>
          <a:xfrm>
            <a:off x="3836034" y="751190"/>
            <a:ext cx="4519923" cy="1344160"/>
          </a:xfrm>
          <a:prstGeom prst="rect">
            <a:avLst/>
          </a:prstGeom>
        </p:spPr>
      </p:pic>
      <p:sp>
        <p:nvSpPr>
          <p:cNvPr id="7" name="文本框 3">
            <a:extLst>
              <a:ext uri="{FF2B5EF4-FFF2-40B4-BE49-F238E27FC236}">
                <a16:creationId xmlns:a16="http://schemas.microsoft.com/office/drawing/2014/main" id="{BCE6AA4D-D17C-4EAE-A39D-3CF22A5C7091}"/>
              </a:ext>
            </a:extLst>
          </p:cNvPr>
          <p:cNvSpPr txBox="1">
            <a:spLocks noChangeArrowheads="1"/>
          </p:cNvSpPr>
          <p:nvPr/>
        </p:nvSpPr>
        <p:spPr bwMode="auto">
          <a:xfrm>
            <a:off x="326236" y="2296135"/>
            <a:ext cx="11539521" cy="39050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nSpc>
                <a:spcPct val="150000"/>
              </a:lnSpc>
              <a:spcBef>
                <a:spcPct val="0"/>
              </a:spcBef>
              <a:buNone/>
            </a:pPr>
            <a:r>
              <a:rPr lang="zh-CN" altLang="en-US" sz="2400" dirty="0">
                <a:latin typeface="微软雅黑" panose="020B0503020204020204" pitchFamily="34" charset="-122"/>
                <a:ea typeface="微软雅黑" panose="020B0503020204020204" pitchFamily="34" charset="-122"/>
              </a:rPr>
              <a:t>为了实现用户增长，</a:t>
            </a:r>
            <a:r>
              <a:rPr lang="en-US" altLang="zh-CN" sz="2400" dirty="0">
                <a:latin typeface="微软雅黑" panose="020B0503020204020204" pitchFamily="34" charset="-122"/>
                <a:ea typeface="微软雅黑" panose="020B0503020204020204" pitchFamily="34" charset="-122"/>
              </a:rPr>
              <a:t>LinkedIn</a:t>
            </a:r>
            <a:r>
              <a:rPr lang="zh-CN" altLang="en-US" sz="2400" dirty="0">
                <a:latin typeface="微软雅黑" panose="020B0503020204020204" pitchFamily="34" charset="-122"/>
                <a:ea typeface="微软雅黑" panose="020B0503020204020204" pitchFamily="34" charset="-122"/>
              </a:rPr>
              <a:t>的增长负责人观测了两个渠道的数据：电子邮件</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搜索。</a:t>
            </a:r>
            <a:endParaRPr lang="en-US" altLang="zh-CN" sz="2400" dirty="0">
              <a:latin typeface="微软雅黑" panose="020B0503020204020204" pitchFamily="34" charset="-122"/>
              <a:ea typeface="微软雅黑" panose="020B0503020204020204" pitchFamily="34" charset="-122"/>
            </a:endParaRPr>
          </a:p>
          <a:p>
            <a:pPr>
              <a:lnSpc>
                <a:spcPct val="150000"/>
              </a:lnSpc>
              <a:spcBef>
                <a:spcPct val="0"/>
              </a:spcBef>
              <a:buNone/>
            </a:pPr>
            <a:r>
              <a:rPr lang="en-US" altLang="zh-CN" sz="2400" dirty="0">
                <a:latin typeface="微软雅黑" panose="020B0503020204020204" pitchFamily="34" charset="-122"/>
                <a:ea typeface="微软雅黑" panose="020B0503020204020204" pitchFamily="34" charset="-122"/>
              </a:rPr>
              <a:t>LinkedIn</a:t>
            </a:r>
            <a:r>
              <a:rPr lang="zh-CN" altLang="en-US" sz="2400" dirty="0">
                <a:latin typeface="微软雅黑" panose="020B0503020204020204" pitchFamily="34" charset="-122"/>
                <a:ea typeface="微软雅黑" panose="020B0503020204020204" pitchFamily="34" charset="-122"/>
              </a:rPr>
              <a:t>刚出现时，创始团队有一些明显光环，所以有些用户会主动搜索</a:t>
            </a:r>
            <a:r>
              <a:rPr lang="en-US" altLang="zh-CN" sz="2400" dirty="0">
                <a:latin typeface="微软雅黑" panose="020B0503020204020204" pitchFamily="34" charset="-122"/>
                <a:ea typeface="微软雅黑" panose="020B0503020204020204" pitchFamily="34" charset="-122"/>
              </a:rPr>
              <a:t>LinkedIn</a:t>
            </a:r>
            <a:r>
              <a:rPr lang="zh-CN" altLang="en-US" sz="2400" dirty="0">
                <a:latin typeface="微软雅黑" panose="020B0503020204020204" pitchFamily="34" charset="-122"/>
                <a:ea typeface="微软雅黑" panose="020B0503020204020204" pitchFamily="34" charset="-122"/>
              </a:rPr>
              <a:t>，这类从</a:t>
            </a:r>
            <a:r>
              <a:rPr lang="en-US" altLang="zh-CN" sz="2400" dirty="0">
                <a:latin typeface="微软雅黑" panose="020B0503020204020204" pitchFamily="34" charset="-122"/>
                <a:ea typeface="微软雅黑" panose="020B0503020204020204" pitchFamily="34" charset="-122"/>
              </a:rPr>
              <a:t>SEO</a:t>
            </a: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Search Engine Optimization</a:t>
            </a:r>
            <a:r>
              <a:rPr lang="zh-CN" altLang="en-US" sz="2400" dirty="0">
                <a:latin typeface="微软雅黑" panose="020B0503020204020204" pitchFamily="34" charset="-122"/>
                <a:ea typeface="微软雅黑" panose="020B0503020204020204" pitchFamily="34" charset="-122"/>
              </a:rPr>
              <a:t>，搜索引擎优化）渠道进来的用户，与电子邮件邀请进来的人数差不多，但是在</a:t>
            </a:r>
            <a:r>
              <a:rPr lang="en-US" altLang="zh-CN" sz="2400" dirty="0">
                <a:latin typeface="微软雅黑" panose="020B0503020204020204" pitchFamily="34" charset="-122"/>
                <a:ea typeface="微软雅黑" panose="020B0503020204020204" pitchFamily="34" charset="-122"/>
              </a:rPr>
              <a:t>LinkedIn</a:t>
            </a:r>
            <a:r>
              <a:rPr lang="zh-CN" altLang="en-US" sz="2400" dirty="0">
                <a:latin typeface="微软雅黑" panose="020B0503020204020204" pitchFamily="34" charset="-122"/>
                <a:ea typeface="微软雅黑" panose="020B0503020204020204" pitchFamily="34" charset="-122"/>
              </a:rPr>
              <a:t>平台上的活跃度要高</a:t>
            </a:r>
            <a:r>
              <a:rPr lang="en-US" altLang="zh-CN" sz="2400" dirty="0">
                <a:latin typeface="微软雅黑" panose="020B0503020204020204" pitchFamily="34" charset="-122"/>
                <a:ea typeface="微软雅黑" panose="020B0503020204020204" pitchFamily="34" charset="-122"/>
              </a:rPr>
              <a:t>3</a:t>
            </a:r>
            <a:r>
              <a:rPr lang="zh-CN" altLang="en-US" sz="2400" dirty="0">
                <a:latin typeface="微软雅黑" panose="020B0503020204020204" pitchFamily="34" charset="-122"/>
                <a:ea typeface="微软雅黑" panose="020B0503020204020204" pitchFamily="34" charset="-122"/>
              </a:rPr>
              <a:t>倍。</a:t>
            </a:r>
            <a:endParaRPr lang="en-US" altLang="zh-CN" sz="2400" dirty="0">
              <a:latin typeface="微软雅黑" panose="020B0503020204020204" pitchFamily="34" charset="-122"/>
              <a:ea typeface="微软雅黑" panose="020B0503020204020204" pitchFamily="34" charset="-122"/>
            </a:endParaRPr>
          </a:p>
          <a:p>
            <a:pPr>
              <a:lnSpc>
                <a:spcPct val="150000"/>
              </a:lnSpc>
              <a:spcBef>
                <a:spcPct val="0"/>
              </a:spcBef>
              <a:buNone/>
            </a:pPr>
            <a:endParaRPr lang="en-US" altLang="zh-CN" sz="2400" dirty="0">
              <a:latin typeface="微软雅黑" panose="020B0503020204020204" pitchFamily="34" charset="-122"/>
              <a:ea typeface="微软雅黑" panose="020B0503020204020204" pitchFamily="34" charset="-122"/>
            </a:endParaRPr>
          </a:p>
          <a:p>
            <a:pPr>
              <a:lnSpc>
                <a:spcPct val="150000"/>
              </a:lnSpc>
              <a:spcBef>
                <a:spcPct val="0"/>
              </a:spcBef>
              <a:buNone/>
            </a:pPr>
            <a:r>
              <a:rPr lang="zh-CN" altLang="en-US" sz="2400" dirty="0">
                <a:latin typeface="微软雅黑" panose="020B0503020204020204" pitchFamily="34" charset="-122"/>
                <a:ea typeface="微软雅黑" panose="020B0503020204020204" pitchFamily="34" charset="-122"/>
              </a:rPr>
              <a:t>因此，</a:t>
            </a:r>
            <a:r>
              <a:rPr lang="zh-CN" altLang="en-US" sz="2400" dirty="0">
                <a:solidFill>
                  <a:srgbClr val="FF0000"/>
                </a:solidFill>
                <a:latin typeface="微软雅黑" panose="020B0503020204020204" pitchFamily="34" charset="-122"/>
                <a:ea typeface="微软雅黑" panose="020B0503020204020204" pitchFamily="34" charset="-122"/>
              </a:rPr>
              <a:t>增长负责人决定把更多资源投入到高活跃渠道中，即放弃低活跃用户，专注高活跃用户</a:t>
            </a:r>
            <a:r>
              <a:rPr lang="zh-CN" altLang="en-US" sz="2400" dirty="0">
                <a:latin typeface="微软雅黑" panose="020B0503020204020204" pitchFamily="34" charset="-122"/>
                <a:ea typeface="微软雅黑" panose="020B0503020204020204" pitchFamily="34" charset="-122"/>
              </a:rPr>
              <a:t>。</a:t>
            </a:r>
            <a:endParaRPr lang="en-US" altLang="zh-CN" sz="24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2331743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p:txBody>
          <a:bodyPr>
            <a:noAutofit/>
          </a:bodyPr>
          <a:lstStyle/>
          <a:p>
            <a:r>
              <a:rPr lang="en-US" altLang="zh-CN" kern="0" dirty="0">
                <a:latin typeface="微软雅黑" panose="020B0503020204020204" pitchFamily="34" charset="-122"/>
                <a:ea typeface="微软雅黑" panose="020B0503020204020204" pitchFamily="34" charset="-122"/>
              </a:rPr>
              <a:t>3.2 </a:t>
            </a:r>
            <a:r>
              <a:rPr lang="zh-CN" altLang="en-US" kern="0" dirty="0">
                <a:latin typeface="微软雅黑" panose="020B0503020204020204" pitchFamily="34" charset="-122"/>
                <a:ea typeface="微软雅黑" panose="020B0503020204020204" pitchFamily="34" charset="-122"/>
              </a:rPr>
              <a:t>结合用户使用习惯的增长黑客法则</a:t>
            </a:r>
            <a:r>
              <a:rPr lang="en-US" altLang="zh-CN" kern="0" dirty="0">
                <a:latin typeface="微软雅黑" panose="020B0503020204020204" pitchFamily="34" charset="-122"/>
                <a:ea typeface="微软雅黑" panose="020B0503020204020204" pitchFamily="34" charset="-122"/>
              </a:rPr>
              <a:t>——</a:t>
            </a:r>
            <a:r>
              <a:rPr lang="zh-CN" altLang="en-US" kern="0" dirty="0">
                <a:latin typeface="微软雅黑" panose="020B0503020204020204" pitchFamily="34" charset="-122"/>
                <a:ea typeface="微软雅黑" panose="020B0503020204020204" pitchFamily="34" charset="-122"/>
              </a:rPr>
              <a:t>魔法数字</a:t>
            </a:r>
            <a:endParaRPr lang="zh-CN" altLang="en-US" dirty="0"/>
          </a:p>
        </p:txBody>
      </p:sp>
      <p:pic>
        <p:nvPicPr>
          <p:cNvPr id="3" name="图片 2">
            <a:extLst>
              <a:ext uri="{FF2B5EF4-FFF2-40B4-BE49-F238E27FC236}">
                <a16:creationId xmlns:a16="http://schemas.microsoft.com/office/drawing/2014/main" id="{081077FF-E6FE-468D-AC12-0D4DE8476E63}"/>
              </a:ext>
            </a:extLst>
          </p:cNvPr>
          <p:cNvPicPr>
            <a:picLocks noChangeAspect="1"/>
          </p:cNvPicPr>
          <p:nvPr/>
        </p:nvPicPr>
        <p:blipFill>
          <a:blip r:embed="rId2"/>
          <a:stretch>
            <a:fillRect/>
          </a:stretch>
        </p:blipFill>
        <p:spPr>
          <a:xfrm>
            <a:off x="3836034" y="751190"/>
            <a:ext cx="4519923" cy="1344160"/>
          </a:xfrm>
          <a:prstGeom prst="rect">
            <a:avLst/>
          </a:prstGeom>
        </p:spPr>
      </p:pic>
      <p:sp>
        <p:nvSpPr>
          <p:cNvPr id="7" name="文本框 3">
            <a:extLst>
              <a:ext uri="{FF2B5EF4-FFF2-40B4-BE49-F238E27FC236}">
                <a16:creationId xmlns:a16="http://schemas.microsoft.com/office/drawing/2014/main" id="{BCE6AA4D-D17C-4EAE-A39D-3CF22A5C7091}"/>
              </a:ext>
            </a:extLst>
          </p:cNvPr>
          <p:cNvSpPr txBox="1">
            <a:spLocks noChangeArrowheads="1"/>
          </p:cNvSpPr>
          <p:nvPr/>
        </p:nvSpPr>
        <p:spPr bwMode="auto">
          <a:xfrm>
            <a:off x="326234" y="2296134"/>
            <a:ext cx="11539521" cy="27970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nSpc>
                <a:spcPct val="150000"/>
              </a:lnSpc>
              <a:spcBef>
                <a:spcPct val="0"/>
              </a:spcBef>
              <a:buNone/>
            </a:pPr>
            <a:r>
              <a:rPr lang="en-US" altLang="zh-CN" sz="2400" dirty="0">
                <a:latin typeface="微软雅黑" panose="020B0503020204020204" pitchFamily="34" charset="-122"/>
                <a:ea typeface="微软雅黑" panose="020B0503020204020204" pitchFamily="34" charset="-122"/>
              </a:rPr>
              <a:t>LinkedIn</a:t>
            </a:r>
            <a:r>
              <a:rPr lang="zh-CN" altLang="en-US" sz="2400" dirty="0">
                <a:latin typeface="微软雅黑" panose="020B0503020204020204" pitchFamily="34" charset="-122"/>
                <a:ea typeface="微软雅黑" panose="020B0503020204020204" pitchFamily="34" charset="-122"/>
              </a:rPr>
              <a:t>的运营团队发现，一星期内添加</a:t>
            </a:r>
            <a:r>
              <a:rPr lang="en-US" altLang="zh-CN" sz="2400" dirty="0">
                <a:latin typeface="微软雅黑" panose="020B0503020204020204" pitchFamily="34" charset="-122"/>
                <a:ea typeface="微软雅黑" panose="020B0503020204020204" pitchFamily="34" charset="-122"/>
              </a:rPr>
              <a:t>5</a:t>
            </a:r>
            <a:r>
              <a:rPr lang="zh-CN" altLang="en-US" sz="2400" dirty="0">
                <a:latin typeface="微软雅黑" panose="020B0503020204020204" pitchFamily="34" charset="-122"/>
                <a:ea typeface="微软雅黑" panose="020B0503020204020204" pitchFamily="34" charset="-122"/>
              </a:rPr>
              <a:t>个联系人的用户，他们的留存</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使用频率</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停留时间是那些没有加到</a:t>
            </a:r>
            <a:r>
              <a:rPr lang="en-US" altLang="zh-CN" sz="2400" dirty="0">
                <a:latin typeface="微软雅黑" panose="020B0503020204020204" pitchFamily="34" charset="-122"/>
                <a:ea typeface="微软雅黑" panose="020B0503020204020204" pitchFamily="34" charset="-122"/>
              </a:rPr>
              <a:t>5</a:t>
            </a:r>
            <a:r>
              <a:rPr lang="zh-CN" altLang="en-US" sz="2400" dirty="0">
                <a:latin typeface="微软雅黑" panose="020B0503020204020204" pitchFamily="34" charset="-122"/>
                <a:ea typeface="微软雅黑" panose="020B0503020204020204" pitchFamily="34" charset="-122"/>
              </a:rPr>
              <a:t>个联系人的用户的</a:t>
            </a:r>
            <a:r>
              <a:rPr lang="en-US" altLang="zh-CN" sz="2400" dirty="0">
                <a:latin typeface="微软雅黑" panose="020B0503020204020204" pitchFamily="34" charset="-122"/>
                <a:ea typeface="微软雅黑" panose="020B0503020204020204" pitchFamily="34" charset="-122"/>
              </a:rPr>
              <a:t>3~5</a:t>
            </a:r>
            <a:r>
              <a:rPr lang="zh-CN" altLang="en-US" sz="2400" dirty="0">
                <a:latin typeface="微软雅黑" panose="020B0503020204020204" pitchFamily="34" charset="-122"/>
                <a:ea typeface="微软雅黑" panose="020B0503020204020204" pitchFamily="34" charset="-122"/>
              </a:rPr>
              <a:t>倍。</a:t>
            </a:r>
            <a:endParaRPr lang="en-US" altLang="zh-CN" sz="2400" dirty="0">
              <a:latin typeface="微软雅黑" panose="020B0503020204020204" pitchFamily="34" charset="-122"/>
              <a:ea typeface="微软雅黑" panose="020B0503020204020204" pitchFamily="34" charset="-122"/>
            </a:endParaRPr>
          </a:p>
          <a:p>
            <a:pPr>
              <a:lnSpc>
                <a:spcPct val="150000"/>
              </a:lnSpc>
              <a:spcBef>
                <a:spcPct val="0"/>
              </a:spcBef>
              <a:buNone/>
            </a:pPr>
            <a:endParaRPr lang="en-US" altLang="zh-CN" sz="2400" dirty="0">
              <a:latin typeface="微软雅黑" panose="020B0503020204020204" pitchFamily="34" charset="-122"/>
              <a:ea typeface="微软雅黑" panose="020B0503020204020204" pitchFamily="34" charset="-122"/>
            </a:endParaRPr>
          </a:p>
          <a:p>
            <a:pPr>
              <a:lnSpc>
                <a:spcPct val="150000"/>
              </a:lnSpc>
              <a:spcBef>
                <a:spcPct val="0"/>
              </a:spcBef>
              <a:buNone/>
            </a:pPr>
            <a:r>
              <a:rPr lang="zh-CN" altLang="en-US" sz="2400" dirty="0">
                <a:latin typeface="微软雅黑" panose="020B0503020204020204" pitchFamily="34" charset="-122"/>
                <a:ea typeface="微软雅黑" panose="020B0503020204020204" pitchFamily="34" charset="-122"/>
              </a:rPr>
              <a:t>因此，</a:t>
            </a:r>
            <a:r>
              <a:rPr lang="zh-CN" altLang="en-US" sz="2400" dirty="0">
                <a:solidFill>
                  <a:srgbClr val="FF0000"/>
                </a:solidFill>
                <a:latin typeface="微软雅黑" panose="020B0503020204020204" pitchFamily="34" charset="-122"/>
                <a:ea typeface="微软雅黑" panose="020B0503020204020204" pitchFamily="34" charset="-122"/>
              </a:rPr>
              <a:t>如何能够快速地将用户转化为能够建立</a:t>
            </a:r>
            <a:r>
              <a:rPr lang="en-US" altLang="zh-CN" sz="2400" dirty="0">
                <a:solidFill>
                  <a:srgbClr val="FF0000"/>
                </a:solidFill>
                <a:latin typeface="微软雅黑" panose="020B0503020204020204" pitchFamily="34" charset="-122"/>
                <a:ea typeface="微软雅黑" panose="020B0503020204020204" pitchFamily="34" charset="-122"/>
              </a:rPr>
              <a:t>5</a:t>
            </a:r>
            <a:r>
              <a:rPr lang="zh-CN" altLang="en-US" sz="2400" dirty="0">
                <a:solidFill>
                  <a:srgbClr val="FF0000"/>
                </a:solidFill>
                <a:latin typeface="微软雅黑" panose="020B0503020204020204" pitchFamily="34" charset="-122"/>
                <a:ea typeface="微软雅黑" panose="020B0503020204020204" pitchFamily="34" charset="-122"/>
              </a:rPr>
              <a:t>个社交关系的用户，就变成了驱动增长的魔法数字（</a:t>
            </a:r>
            <a:r>
              <a:rPr lang="en-US" altLang="zh-CN" sz="2400" dirty="0">
                <a:solidFill>
                  <a:srgbClr val="FF0000"/>
                </a:solidFill>
                <a:latin typeface="微软雅黑" panose="020B0503020204020204" pitchFamily="34" charset="-122"/>
                <a:ea typeface="微软雅黑" panose="020B0503020204020204" pitchFamily="34" charset="-122"/>
              </a:rPr>
              <a:t>Magic Number</a:t>
            </a:r>
            <a:r>
              <a:rPr lang="zh-CN" altLang="en-US" sz="2400" dirty="0">
                <a:solidFill>
                  <a:srgbClr val="FF0000"/>
                </a:solidFill>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a:t>
            </a:r>
            <a:endParaRPr lang="en-US" altLang="zh-CN" sz="24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50523123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标题 11"/>
          <p:cNvSpPr>
            <a:spLocks noGrp="1"/>
          </p:cNvSpPr>
          <p:nvPr>
            <p:ph type="title"/>
          </p:nvPr>
        </p:nvSpPr>
        <p:spPr/>
        <p:txBody>
          <a:bodyPr>
            <a:noAutofit/>
          </a:bodyPr>
          <a:lstStyle/>
          <a:p>
            <a:r>
              <a:rPr lang="zh-CN" altLang="en-US" kern="0" dirty="0">
                <a:latin typeface="微软雅黑" panose="020B0503020204020204" pitchFamily="34" charset="-122"/>
                <a:ea typeface="微软雅黑" panose="020B0503020204020204" pitchFamily="34" charset="-122"/>
              </a:rPr>
              <a:t>推荐书籍</a:t>
            </a:r>
            <a:endParaRPr lang="zh-CN" altLang="en-US" dirty="0"/>
          </a:p>
        </p:txBody>
      </p:sp>
      <p:sp>
        <p:nvSpPr>
          <p:cNvPr id="10" name="文本框 9">
            <a:extLst>
              <a:ext uri="{FF2B5EF4-FFF2-40B4-BE49-F238E27FC236}">
                <a16:creationId xmlns:a16="http://schemas.microsoft.com/office/drawing/2014/main" id="{E12DBA0A-E7A5-46E2-934B-37C6B461683B}"/>
              </a:ext>
            </a:extLst>
          </p:cNvPr>
          <p:cNvSpPr txBox="1"/>
          <p:nvPr/>
        </p:nvSpPr>
        <p:spPr>
          <a:xfrm>
            <a:off x="2985641" y="5292308"/>
            <a:ext cx="1549844" cy="499624"/>
          </a:xfrm>
          <a:prstGeom prst="rect">
            <a:avLst/>
          </a:prstGeom>
          <a:noFill/>
        </p:spPr>
        <p:txBody>
          <a:bodyPr wrap="square" rtlCol="0">
            <a:spAutoFit/>
          </a:bodyPr>
          <a:lstStyle/>
          <a:p>
            <a:pPr>
              <a:lnSpc>
                <a:spcPct val="150000"/>
              </a:lnSpc>
            </a:pPr>
            <a:r>
              <a:rPr lang="zh-CN" altLang="en-US" sz="2000" dirty="0">
                <a:solidFill>
                  <a:srgbClr val="24ADC2"/>
                </a:solidFill>
                <a:latin typeface="微软雅黑" panose="020B0503020204020204" pitchFamily="34" charset="-122"/>
                <a:ea typeface="微软雅黑" panose="020B0503020204020204" pitchFamily="34" charset="-122"/>
              </a:rPr>
              <a:t>首席增长官</a:t>
            </a:r>
            <a:endParaRPr lang="en-US" altLang="zh-CN" sz="2000" dirty="0">
              <a:solidFill>
                <a:srgbClr val="24ADC2"/>
              </a:solidFill>
              <a:latin typeface="微软雅黑" panose="020B0503020204020204" pitchFamily="34" charset="-122"/>
              <a:ea typeface="微软雅黑" panose="020B0503020204020204" pitchFamily="34" charset="-122"/>
            </a:endParaRPr>
          </a:p>
        </p:txBody>
      </p:sp>
      <p:pic>
        <p:nvPicPr>
          <p:cNvPr id="4" name="图片 3">
            <a:extLst>
              <a:ext uri="{FF2B5EF4-FFF2-40B4-BE49-F238E27FC236}">
                <a16:creationId xmlns:a16="http://schemas.microsoft.com/office/drawing/2014/main" id="{BB4423D5-88BE-44C8-BDDE-D14986E93C95}"/>
              </a:ext>
            </a:extLst>
          </p:cNvPr>
          <p:cNvPicPr>
            <a:picLocks noChangeAspect="1"/>
          </p:cNvPicPr>
          <p:nvPr/>
        </p:nvPicPr>
        <p:blipFill>
          <a:blip r:embed="rId2"/>
          <a:stretch>
            <a:fillRect/>
          </a:stretch>
        </p:blipFill>
        <p:spPr>
          <a:xfrm>
            <a:off x="2207078" y="1129190"/>
            <a:ext cx="3106971" cy="4022832"/>
          </a:xfrm>
          <a:prstGeom prst="rect">
            <a:avLst/>
          </a:prstGeom>
        </p:spPr>
      </p:pic>
      <p:pic>
        <p:nvPicPr>
          <p:cNvPr id="8" name="图片 7">
            <a:extLst>
              <a:ext uri="{FF2B5EF4-FFF2-40B4-BE49-F238E27FC236}">
                <a16:creationId xmlns:a16="http://schemas.microsoft.com/office/drawing/2014/main" id="{2A784F5C-4E52-4389-8A39-9491AABC0F65}"/>
              </a:ext>
            </a:extLst>
          </p:cNvPr>
          <p:cNvPicPr>
            <a:picLocks noChangeAspect="1"/>
          </p:cNvPicPr>
          <p:nvPr/>
        </p:nvPicPr>
        <p:blipFill>
          <a:blip r:embed="rId3"/>
          <a:stretch>
            <a:fillRect/>
          </a:stretch>
        </p:blipFill>
        <p:spPr>
          <a:xfrm>
            <a:off x="6837588" y="1224870"/>
            <a:ext cx="3039659" cy="3927151"/>
          </a:xfrm>
          <a:prstGeom prst="rect">
            <a:avLst/>
          </a:prstGeom>
        </p:spPr>
      </p:pic>
      <p:sp>
        <p:nvSpPr>
          <p:cNvPr id="11" name="文本框 10">
            <a:extLst>
              <a:ext uri="{FF2B5EF4-FFF2-40B4-BE49-F238E27FC236}">
                <a16:creationId xmlns:a16="http://schemas.microsoft.com/office/drawing/2014/main" id="{17AD955A-AD02-46E5-BD8F-28C86143D9E3}"/>
              </a:ext>
            </a:extLst>
          </p:cNvPr>
          <p:cNvSpPr txBox="1"/>
          <p:nvPr/>
        </p:nvSpPr>
        <p:spPr>
          <a:xfrm>
            <a:off x="7582495" y="5292308"/>
            <a:ext cx="1549844" cy="499624"/>
          </a:xfrm>
          <a:prstGeom prst="rect">
            <a:avLst/>
          </a:prstGeom>
          <a:noFill/>
        </p:spPr>
        <p:txBody>
          <a:bodyPr wrap="square" rtlCol="0">
            <a:spAutoFit/>
          </a:bodyPr>
          <a:lstStyle/>
          <a:p>
            <a:pPr>
              <a:lnSpc>
                <a:spcPct val="150000"/>
              </a:lnSpc>
            </a:pPr>
            <a:r>
              <a:rPr lang="zh-CN" altLang="en-US" sz="2000" dirty="0">
                <a:solidFill>
                  <a:srgbClr val="24ADC2"/>
                </a:solidFill>
                <a:latin typeface="微软雅黑" panose="020B0503020204020204" pitchFamily="34" charset="-122"/>
                <a:ea typeface="微软雅黑" panose="020B0503020204020204" pitchFamily="34" charset="-122"/>
              </a:rPr>
              <a:t>数据化管理</a:t>
            </a:r>
            <a:endParaRPr lang="en-US" altLang="zh-CN" sz="2000" dirty="0">
              <a:solidFill>
                <a:srgbClr val="24ADC2"/>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215899" y="872504"/>
            <a:ext cx="11760202" cy="1221938"/>
          </a:xfrm>
          <a:prstGeom prst="rect">
            <a:avLst/>
          </a:prstGeom>
          <a:noFill/>
        </p:spPr>
        <p:txBody>
          <a:bodyPr wrap="square" rtlCol="0">
            <a:spAutoFit/>
          </a:bodyPr>
          <a:lstStyle/>
          <a:p>
            <a:pPr>
              <a:lnSpc>
                <a:spcPct val="150000"/>
              </a:lnSpc>
            </a:pPr>
            <a:r>
              <a:rPr lang="zh-CN" altLang="en-US" sz="2600" dirty="0">
                <a:latin typeface="微软雅黑" panose="020B0503020204020204" pitchFamily="34" charset="-122"/>
                <a:ea typeface="微软雅黑" panose="020B0503020204020204" pitchFamily="34" charset="-122"/>
              </a:rPr>
              <a:t>结合</a:t>
            </a:r>
            <a:r>
              <a:rPr lang="zh-CN" altLang="en-US" sz="2600" dirty="0">
                <a:solidFill>
                  <a:srgbClr val="24ADC2"/>
                </a:solidFill>
                <a:latin typeface="微软雅黑" panose="020B0503020204020204" pitchFamily="34" charset="-122"/>
                <a:ea typeface="微软雅黑" panose="020B0503020204020204" pitchFamily="34" charset="-122"/>
              </a:rPr>
              <a:t>广告投放的漏斗模型</a:t>
            </a:r>
            <a:r>
              <a:rPr lang="zh-CN" altLang="en-US" sz="2600" dirty="0">
                <a:latin typeface="微软雅黑" panose="020B0503020204020204" pitchFamily="34" charset="-122"/>
                <a:ea typeface="微软雅黑" panose="020B0503020204020204" pitchFamily="34" charset="-122"/>
              </a:rPr>
              <a:t>将</a:t>
            </a:r>
            <a:r>
              <a:rPr lang="en-US" altLang="zh-CN" sz="2600" dirty="0">
                <a:latin typeface="微软雅黑" panose="020B0503020204020204" pitchFamily="34" charset="-122"/>
                <a:ea typeface="微软雅黑" panose="020B0503020204020204" pitchFamily="34" charset="-122"/>
              </a:rPr>
              <a:t>listing</a:t>
            </a:r>
            <a:r>
              <a:rPr lang="zh-CN" altLang="en-US" sz="2600" dirty="0">
                <a:solidFill>
                  <a:srgbClr val="24ADC2"/>
                </a:solidFill>
                <a:latin typeface="微软雅黑" panose="020B0503020204020204" pitchFamily="34" charset="-122"/>
                <a:ea typeface="微软雅黑" panose="020B0503020204020204" pitchFamily="34" charset="-122"/>
              </a:rPr>
              <a:t>自然曝光</a:t>
            </a:r>
            <a:r>
              <a:rPr lang="en-US" altLang="zh-CN" sz="2600" dirty="0">
                <a:solidFill>
                  <a:srgbClr val="24ADC2"/>
                </a:solidFill>
                <a:latin typeface="微软雅黑" panose="020B0503020204020204" pitchFamily="34" charset="-122"/>
                <a:ea typeface="微软雅黑" panose="020B0503020204020204" pitchFamily="34" charset="-122"/>
              </a:rPr>
              <a:t>+</a:t>
            </a:r>
            <a:r>
              <a:rPr lang="zh-CN" altLang="en-US" sz="2600" dirty="0">
                <a:solidFill>
                  <a:srgbClr val="24ADC2"/>
                </a:solidFill>
                <a:latin typeface="微软雅黑" panose="020B0503020204020204" pitchFamily="34" charset="-122"/>
                <a:ea typeface="微软雅黑" panose="020B0503020204020204" pitchFamily="34" charset="-122"/>
              </a:rPr>
              <a:t>流量</a:t>
            </a:r>
            <a:r>
              <a:rPr lang="en-US" altLang="zh-CN" sz="2600" dirty="0">
                <a:solidFill>
                  <a:srgbClr val="24ADC2"/>
                </a:solidFill>
                <a:latin typeface="微软雅黑" panose="020B0503020204020204" pitchFamily="34" charset="-122"/>
                <a:ea typeface="微软雅黑" panose="020B0503020204020204" pitchFamily="34" charset="-122"/>
              </a:rPr>
              <a:t>+</a:t>
            </a:r>
            <a:r>
              <a:rPr lang="zh-CN" altLang="en-US" sz="2600" dirty="0">
                <a:solidFill>
                  <a:srgbClr val="24ADC2"/>
                </a:solidFill>
                <a:latin typeface="微软雅黑" panose="020B0503020204020204" pitchFamily="34" charset="-122"/>
                <a:ea typeface="微软雅黑" panose="020B0503020204020204" pitchFamily="34" charset="-122"/>
              </a:rPr>
              <a:t>转化</a:t>
            </a:r>
            <a:r>
              <a:rPr lang="zh-CN" altLang="en-US" sz="2600" dirty="0">
                <a:latin typeface="微软雅黑" panose="020B0503020204020204" pitchFamily="34" charset="-122"/>
                <a:ea typeface="微软雅黑" panose="020B0503020204020204" pitchFamily="34" charset="-122"/>
              </a:rPr>
              <a:t>也建立类似模型，并通过模型搭建</a:t>
            </a:r>
            <a:r>
              <a:rPr lang="zh-CN" altLang="en-US" sz="2600" dirty="0">
                <a:solidFill>
                  <a:srgbClr val="24ADC2"/>
                </a:solidFill>
                <a:latin typeface="微软雅黑" panose="020B0503020204020204" pitchFamily="34" charset="-122"/>
                <a:ea typeface="微软雅黑" panose="020B0503020204020204" pitchFamily="34" charset="-122"/>
              </a:rPr>
              <a:t>提供不同环节相关运营建议</a:t>
            </a:r>
            <a:r>
              <a:rPr lang="zh-CN" altLang="en-US" sz="2600" dirty="0">
                <a:latin typeface="微软雅黑" panose="020B0503020204020204" pitchFamily="34" charset="-122"/>
                <a:ea typeface="微软雅黑" panose="020B0503020204020204" pitchFamily="34" charset="-122"/>
              </a:rPr>
              <a:t>。</a:t>
            </a:r>
            <a:endParaRPr lang="en-US" altLang="zh-CN" sz="2600" dirty="0">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p:txBody>
          <a:bodyPr>
            <a:noAutofit/>
          </a:bodyPr>
          <a:lstStyle/>
          <a:p>
            <a:r>
              <a:rPr lang="zh-CN" altLang="en-US" kern="0" dirty="0">
                <a:latin typeface="微软雅黑" panose="020B0503020204020204" pitchFamily="34" charset="-122"/>
                <a:ea typeface="微软雅黑" panose="020B0503020204020204" pitchFamily="34" charset="-122"/>
              </a:rPr>
              <a:t>课后思考 </a:t>
            </a:r>
            <a:r>
              <a:rPr lang="en-US" altLang="zh-CN" kern="0" dirty="0">
                <a:latin typeface="微软雅黑" panose="020B0503020204020204" pitchFamily="34" charset="-122"/>
                <a:ea typeface="微软雅黑" panose="020B0503020204020204" pitchFamily="34" charset="-122"/>
              </a:rPr>
              <a:t>1</a:t>
            </a:r>
            <a:endParaRPr lang="zh-CN" altLang="en-US" dirty="0"/>
          </a:p>
        </p:txBody>
      </p:sp>
      <p:pic>
        <p:nvPicPr>
          <p:cNvPr id="5" name="图片 1">
            <a:extLst>
              <a:ext uri="{FF2B5EF4-FFF2-40B4-BE49-F238E27FC236}">
                <a16:creationId xmlns:a16="http://schemas.microsoft.com/office/drawing/2014/main" id="{E26AC821-3B59-4AB2-A149-8449AB5F121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74925" y="2257633"/>
            <a:ext cx="7042150" cy="3805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文本框 7">
            <a:extLst>
              <a:ext uri="{FF2B5EF4-FFF2-40B4-BE49-F238E27FC236}">
                <a16:creationId xmlns:a16="http://schemas.microsoft.com/office/drawing/2014/main" id="{0C2768CF-5401-4B47-B5E7-DE1DBAF8A8D5}"/>
              </a:ext>
            </a:extLst>
          </p:cNvPr>
          <p:cNvSpPr txBox="1"/>
          <p:nvPr/>
        </p:nvSpPr>
        <p:spPr>
          <a:xfrm>
            <a:off x="4832916" y="6223396"/>
            <a:ext cx="2526168" cy="400110"/>
          </a:xfrm>
          <a:prstGeom prst="rect">
            <a:avLst/>
          </a:prstGeom>
          <a:noFill/>
        </p:spPr>
        <p:txBody>
          <a:bodyPr wrap="square" rtlCol="0">
            <a:spAutoFit/>
          </a:bodyPr>
          <a:lstStyle/>
          <a:p>
            <a:r>
              <a:rPr lang="zh-CN" altLang="en-US" sz="2000" dirty="0">
                <a:solidFill>
                  <a:srgbClr val="24ADC2"/>
                </a:solidFill>
                <a:latin typeface="微软雅黑" panose="020B0503020204020204" pitchFamily="34" charset="-122"/>
                <a:ea typeface="微软雅黑" panose="020B0503020204020204" pitchFamily="34" charset="-122"/>
              </a:rPr>
              <a:t>广告投放的漏斗模型</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339271" y="1237278"/>
            <a:ext cx="10912929" cy="1221938"/>
          </a:xfrm>
          <a:prstGeom prst="rect">
            <a:avLst/>
          </a:prstGeom>
          <a:noFill/>
        </p:spPr>
        <p:txBody>
          <a:bodyPr wrap="square" rtlCol="0">
            <a:spAutoFit/>
          </a:bodyPr>
          <a:lstStyle/>
          <a:p>
            <a:pPr>
              <a:lnSpc>
                <a:spcPct val="150000"/>
              </a:lnSpc>
            </a:pPr>
            <a:r>
              <a:rPr lang="zh-CN" altLang="en-US" sz="2600" dirty="0">
                <a:latin typeface="微软雅黑" panose="020B0503020204020204" pitchFamily="34" charset="-122"/>
                <a:ea typeface="微软雅黑" panose="020B0503020204020204" pitchFamily="34" charset="-122"/>
              </a:rPr>
              <a:t>请思考如果从</a:t>
            </a:r>
            <a:r>
              <a:rPr lang="zh-CN" altLang="en-US" sz="2600" dirty="0">
                <a:solidFill>
                  <a:srgbClr val="24ADC2"/>
                </a:solidFill>
                <a:latin typeface="微软雅黑" panose="020B0503020204020204" pitchFamily="34" charset="-122"/>
                <a:ea typeface="微软雅黑" panose="020B0503020204020204" pitchFamily="34" charset="-122"/>
              </a:rPr>
              <a:t>数据化选品</a:t>
            </a:r>
            <a:r>
              <a:rPr lang="zh-CN" altLang="en-US" sz="2600" dirty="0">
                <a:latin typeface="微软雅黑" panose="020B0503020204020204" pitchFamily="34" charset="-122"/>
                <a:ea typeface="微软雅黑" panose="020B0503020204020204" pitchFamily="34" charset="-122"/>
              </a:rPr>
              <a:t>角度出发，应该关注</a:t>
            </a:r>
            <a:r>
              <a:rPr lang="zh-CN" altLang="en-US" sz="2600" dirty="0">
                <a:solidFill>
                  <a:srgbClr val="24ADC2"/>
                </a:solidFill>
                <a:latin typeface="微软雅黑" panose="020B0503020204020204" pitchFamily="34" charset="-122"/>
                <a:ea typeface="微软雅黑" panose="020B0503020204020204" pitchFamily="34" charset="-122"/>
              </a:rPr>
              <a:t>哪个生命周期的产品</a:t>
            </a:r>
            <a:r>
              <a:rPr lang="zh-CN" altLang="en-US" sz="2600" dirty="0">
                <a:latin typeface="微软雅黑" panose="020B0503020204020204" pitchFamily="34" charset="-122"/>
                <a:ea typeface="微软雅黑" panose="020B0503020204020204" pitchFamily="34" charset="-122"/>
              </a:rPr>
              <a:t>，同时如何</a:t>
            </a:r>
            <a:r>
              <a:rPr lang="zh-CN" altLang="en-US" sz="2600" dirty="0">
                <a:solidFill>
                  <a:srgbClr val="24ADC2"/>
                </a:solidFill>
                <a:latin typeface="微软雅黑" panose="020B0503020204020204" pitchFamily="34" charset="-122"/>
                <a:ea typeface="微软雅黑" panose="020B0503020204020204" pitchFamily="34" charset="-122"/>
              </a:rPr>
              <a:t>搭建数据化选品的工作流</a:t>
            </a:r>
            <a:r>
              <a:rPr lang="zh-CN" altLang="en-US" sz="2600" dirty="0">
                <a:latin typeface="微软雅黑" panose="020B0503020204020204" pitchFamily="34" charset="-122"/>
                <a:ea typeface="微软雅黑" panose="020B0503020204020204" pitchFamily="34" charset="-122"/>
              </a:rPr>
              <a:t>？</a:t>
            </a:r>
            <a:endParaRPr lang="en-US" altLang="zh-CN" sz="2600" dirty="0">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p:txBody>
          <a:bodyPr>
            <a:noAutofit/>
          </a:bodyPr>
          <a:lstStyle/>
          <a:p>
            <a:r>
              <a:rPr lang="zh-CN" altLang="en-US" kern="0" dirty="0">
                <a:latin typeface="微软雅黑" panose="020B0503020204020204" pitchFamily="34" charset="-122"/>
                <a:ea typeface="微软雅黑" panose="020B0503020204020204" pitchFamily="34" charset="-122"/>
              </a:rPr>
              <a:t>课后思考 </a:t>
            </a:r>
            <a:r>
              <a:rPr lang="en-US" altLang="zh-CN" kern="0" dirty="0">
                <a:latin typeface="微软雅黑" panose="020B0503020204020204" pitchFamily="34" charset="-122"/>
                <a:ea typeface="微软雅黑" panose="020B0503020204020204" pitchFamily="34" charset="-122"/>
              </a:rPr>
              <a:t>2</a:t>
            </a:r>
            <a:endParaRPr lang="zh-CN" altLang="en-US" dirty="0"/>
          </a:p>
        </p:txBody>
      </p:sp>
      <p:sp>
        <p:nvSpPr>
          <p:cNvPr id="9" name="文本框 8">
            <a:extLst>
              <a:ext uri="{FF2B5EF4-FFF2-40B4-BE49-F238E27FC236}">
                <a16:creationId xmlns:a16="http://schemas.microsoft.com/office/drawing/2014/main" id="{8BD02FA0-BEB6-4B65-95C1-E633BDAE532C}"/>
              </a:ext>
            </a:extLst>
          </p:cNvPr>
          <p:cNvSpPr txBox="1"/>
          <p:nvPr/>
        </p:nvSpPr>
        <p:spPr>
          <a:xfrm>
            <a:off x="1045213" y="5303474"/>
            <a:ext cx="2478165" cy="499624"/>
          </a:xfrm>
          <a:prstGeom prst="rect">
            <a:avLst/>
          </a:prstGeom>
          <a:noFill/>
        </p:spPr>
        <p:txBody>
          <a:bodyPr wrap="square" rtlCol="0">
            <a:spAutoFit/>
          </a:bodyPr>
          <a:lstStyle/>
          <a:p>
            <a:pPr>
              <a:lnSpc>
                <a:spcPct val="150000"/>
              </a:lnSpc>
            </a:pPr>
            <a:r>
              <a:rPr lang="zh-CN" altLang="en-US" sz="2000" dirty="0">
                <a:solidFill>
                  <a:srgbClr val="24ADC2"/>
                </a:solidFill>
                <a:latin typeface="微软雅黑" panose="020B0503020204020204" pitchFamily="34" charset="-122"/>
                <a:ea typeface="微软雅黑" panose="020B0503020204020204" pitchFamily="34" charset="-122"/>
              </a:rPr>
              <a:t>引入期产品排名波动</a:t>
            </a:r>
            <a:endParaRPr lang="en-US" altLang="zh-CN" sz="2000" dirty="0">
              <a:solidFill>
                <a:srgbClr val="24ADC2"/>
              </a:solidFill>
              <a:latin typeface="微软雅黑" panose="020B0503020204020204" pitchFamily="34" charset="-122"/>
              <a:ea typeface="微软雅黑" panose="020B0503020204020204" pitchFamily="34" charset="-122"/>
            </a:endParaRPr>
          </a:p>
        </p:txBody>
      </p:sp>
      <p:pic>
        <p:nvPicPr>
          <p:cNvPr id="5" name="图片 6">
            <a:extLst>
              <a:ext uri="{FF2B5EF4-FFF2-40B4-BE49-F238E27FC236}">
                <a16:creationId xmlns:a16="http://schemas.microsoft.com/office/drawing/2014/main" id="{565E8C45-60C5-4385-A0B2-8C3B07759F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0984" y="2884831"/>
            <a:ext cx="3787914" cy="24186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图片 7">
            <a:extLst>
              <a:ext uri="{FF2B5EF4-FFF2-40B4-BE49-F238E27FC236}">
                <a16:creationId xmlns:a16="http://schemas.microsoft.com/office/drawing/2014/main" id="{D4985B8C-80CC-4B30-A9C2-B148CC25C0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80742" y="2884831"/>
            <a:ext cx="3971805" cy="24186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图片 6">
            <a:extLst>
              <a:ext uri="{FF2B5EF4-FFF2-40B4-BE49-F238E27FC236}">
                <a16:creationId xmlns:a16="http://schemas.microsoft.com/office/drawing/2014/main" id="{F2FC60E5-75E2-4681-A71B-3EBEF83DBB8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14391" y="2884831"/>
            <a:ext cx="4049680" cy="24186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文本框 9">
            <a:extLst>
              <a:ext uri="{FF2B5EF4-FFF2-40B4-BE49-F238E27FC236}">
                <a16:creationId xmlns:a16="http://schemas.microsoft.com/office/drawing/2014/main" id="{5DA83700-0285-4764-B605-B3EE144ED40F}"/>
              </a:ext>
            </a:extLst>
          </p:cNvPr>
          <p:cNvSpPr txBox="1"/>
          <p:nvPr/>
        </p:nvSpPr>
        <p:spPr>
          <a:xfrm>
            <a:off x="4833626" y="5303474"/>
            <a:ext cx="2478165" cy="499624"/>
          </a:xfrm>
          <a:prstGeom prst="rect">
            <a:avLst/>
          </a:prstGeom>
          <a:noFill/>
        </p:spPr>
        <p:txBody>
          <a:bodyPr wrap="square" rtlCol="0">
            <a:spAutoFit/>
          </a:bodyPr>
          <a:lstStyle/>
          <a:p>
            <a:pPr>
              <a:lnSpc>
                <a:spcPct val="150000"/>
              </a:lnSpc>
            </a:pPr>
            <a:r>
              <a:rPr lang="zh-CN" altLang="en-US" sz="2000" dirty="0">
                <a:solidFill>
                  <a:srgbClr val="24ADC2"/>
                </a:solidFill>
                <a:latin typeface="微软雅黑" panose="020B0503020204020204" pitchFamily="34" charset="-122"/>
                <a:ea typeface="微软雅黑" panose="020B0503020204020204" pitchFamily="34" charset="-122"/>
              </a:rPr>
              <a:t>成长期产品排名波动</a:t>
            </a:r>
            <a:endParaRPr lang="en-US" altLang="zh-CN" sz="2000" dirty="0">
              <a:solidFill>
                <a:srgbClr val="24ADC2"/>
              </a:solidFill>
              <a:latin typeface="微软雅黑" panose="020B0503020204020204" pitchFamily="34" charset="-122"/>
              <a:ea typeface="微软雅黑" panose="020B0503020204020204" pitchFamily="34" charset="-122"/>
            </a:endParaRPr>
          </a:p>
        </p:txBody>
      </p:sp>
      <p:sp>
        <p:nvSpPr>
          <p:cNvPr id="11" name="文本框 10">
            <a:extLst>
              <a:ext uri="{FF2B5EF4-FFF2-40B4-BE49-F238E27FC236}">
                <a16:creationId xmlns:a16="http://schemas.microsoft.com/office/drawing/2014/main" id="{1132BA80-4F3E-4300-B558-D4B0065287CB}"/>
              </a:ext>
            </a:extLst>
          </p:cNvPr>
          <p:cNvSpPr txBox="1"/>
          <p:nvPr/>
        </p:nvSpPr>
        <p:spPr>
          <a:xfrm>
            <a:off x="8867275" y="5303474"/>
            <a:ext cx="2478165" cy="499624"/>
          </a:xfrm>
          <a:prstGeom prst="rect">
            <a:avLst/>
          </a:prstGeom>
          <a:noFill/>
        </p:spPr>
        <p:txBody>
          <a:bodyPr wrap="square" rtlCol="0">
            <a:spAutoFit/>
          </a:bodyPr>
          <a:lstStyle/>
          <a:p>
            <a:pPr>
              <a:lnSpc>
                <a:spcPct val="150000"/>
              </a:lnSpc>
            </a:pPr>
            <a:r>
              <a:rPr lang="zh-CN" altLang="en-US" sz="2000" dirty="0">
                <a:solidFill>
                  <a:srgbClr val="24ADC2"/>
                </a:solidFill>
                <a:latin typeface="微软雅黑" panose="020B0503020204020204" pitchFamily="34" charset="-122"/>
                <a:ea typeface="微软雅黑" panose="020B0503020204020204" pitchFamily="34" charset="-122"/>
              </a:rPr>
              <a:t>成熟期产品排名波动</a:t>
            </a:r>
            <a:endParaRPr lang="en-US" altLang="zh-CN" sz="2000" dirty="0">
              <a:solidFill>
                <a:srgbClr val="24ADC2"/>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hape 180"/>
          <p:cNvSpPr/>
          <p:nvPr/>
        </p:nvSpPr>
        <p:spPr>
          <a:xfrm>
            <a:off x="193675" y="104775"/>
            <a:ext cx="61620" cy="569387"/>
          </a:xfrm>
          <a:prstGeom prst="rect">
            <a:avLst/>
          </a:prstGeom>
          <a:ln w="12700">
            <a:miter lim="400000"/>
          </a:ln>
        </p:spPr>
        <p:txBody>
          <a:bodyPr wrap="none" lIns="30480" tIns="30480" rIns="30480" bIns="30480">
            <a:spAutoFit/>
          </a:bodyPr>
          <a:lstStyle>
            <a:lvl1pPr algn="l" defTabSz="2901950">
              <a:defRPr sz="8200" b="1" spc="-396">
                <a:solidFill>
                  <a:srgbClr val="FFFFFF"/>
                </a:solidFill>
                <a:latin typeface="Trebuchet MS" panose="020B0603020202020204"/>
                <a:ea typeface="Trebuchet MS" panose="020B0603020202020204"/>
                <a:cs typeface="Trebuchet MS" panose="020B0603020202020204"/>
                <a:sym typeface="Trebuchet MS" panose="020B0603020202020204"/>
              </a:defRPr>
            </a:lvl1pPr>
          </a:lstStyle>
          <a:p>
            <a:pPr defTabSz="1450975" eaLnBrk="1" fontAlgn="auto">
              <a:spcBef>
                <a:spcPts val="0"/>
              </a:spcBef>
              <a:spcAft>
                <a:spcPts val="0"/>
              </a:spcAft>
              <a:defRPr/>
            </a:pPr>
            <a:endParaRPr lang="zh-CN" altLang="en-US" sz="3300" kern="0" spc="-198" dirty="0">
              <a:latin typeface="微软雅黑" panose="020B0503020204020204" pitchFamily="34" charset="-122"/>
              <a:ea typeface="微软雅黑" panose="020B0503020204020204" pitchFamily="34" charset="-122"/>
            </a:endParaRPr>
          </a:p>
        </p:txBody>
      </p:sp>
      <p:sp>
        <p:nvSpPr>
          <p:cNvPr id="3" name="标题 2"/>
          <p:cNvSpPr>
            <a:spLocks noGrp="1"/>
          </p:cNvSpPr>
          <p:nvPr>
            <p:ph type="title"/>
          </p:nvPr>
        </p:nvSpPr>
        <p:spPr/>
        <p:txBody>
          <a:bodyPr>
            <a:noAutofit/>
          </a:bodyPr>
          <a:lstStyle/>
          <a:p>
            <a:r>
              <a:rPr lang="zh-CN" altLang="en-US" kern="0" dirty="0">
                <a:latin typeface="微软雅黑" panose="020B0503020204020204" pitchFamily="34" charset="-122"/>
                <a:ea typeface="微软雅黑" panose="020B0503020204020204" pitchFamily="34" charset="-122"/>
              </a:rPr>
              <a:t>上一次课后思考的答案（课后思考</a:t>
            </a:r>
            <a:r>
              <a:rPr lang="en-US" altLang="zh-CN" kern="0" dirty="0">
                <a:latin typeface="微软雅黑" panose="020B0503020204020204" pitchFamily="34" charset="-122"/>
                <a:ea typeface="微软雅黑" panose="020B0503020204020204" pitchFamily="34" charset="-122"/>
              </a:rPr>
              <a:t>2</a:t>
            </a:r>
            <a:r>
              <a:rPr lang="zh-CN" altLang="en-US" kern="0" dirty="0">
                <a:latin typeface="微软雅黑" panose="020B0503020204020204" pitchFamily="34" charset="-122"/>
                <a:ea typeface="微软雅黑" panose="020B0503020204020204" pitchFamily="34" charset="-122"/>
              </a:rPr>
              <a:t>）</a:t>
            </a:r>
            <a:endParaRPr lang="zh-CN" altLang="en-US" dirty="0"/>
          </a:p>
        </p:txBody>
      </p:sp>
      <p:sp>
        <p:nvSpPr>
          <p:cNvPr id="10" name="文本框 9">
            <a:extLst>
              <a:ext uri="{FF2B5EF4-FFF2-40B4-BE49-F238E27FC236}">
                <a16:creationId xmlns:a16="http://schemas.microsoft.com/office/drawing/2014/main" id="{01092410-87F4-4E36-9953-2DA3E3F4AF59}"/>
              </a:ext>
            </a:extLst>
          </p:cNvPr>
          <p:cNvSpPr txBox="1"/>
          <p:nvPr/>
        </p:nvSpPr>
        <p:spPr>
          <a:xfrm>
            <a:off x="1781079" y="6174315"/>
            <a:ext cx="5420182" cy="400110"/>
          </a:xfrm>
          <a:prstGeom prst="rect">
            <a:avLst/>
          </a:prstGeom>
          <a:noFill/>
        </p:spPr>
        <p:txBody>
          <a:bodyPr wrap="square" rtlCol="0">
            <a:spAutoFit/>
          </a:bodyPr>
          <a:lstStyle/>
          <a:p>
            <a:r>
              <a:rPr lang="zh-CN" altLang="en-US" sz="2000" dirty="0">
                <a:solidFill>
                  <a:srgbClr val="24ADC2"/>
                </a:solidFill>
                <a:latin typeface="微软雅黑" panose="020B0503020204020204" pitchFamily="34" charset="-122"/>
                <a:ea typeface="微软雅黑" panose="020B0503020204020204" pitchFamily="34" charset="-122"/>
              </a:rPr>
              <a:t>使用爬虫程序抓取的排名数据和对应商品链接</a:t>
            </a:r>
          </a:p>
        </p:txBody>
      </p:sp>
      <p:sp>
        <p:nvSpPr>
          <p:cNvPr id="8" name="文本框 7">
            <a:extLst>
              <a:ext uri="{FF2B5EF4-FFF2-40B4-BE49-F238E27FC236}">
                <a16:creationId xmlns:a16="http://schemas.microsoft.com/office/drawing/2014/main" id="{C06B1087-B98F-44AB-AC1C-6938B5DDE029}"/>
              </a:ext>
            </a:extLst>
          </p:cNvPr>
          <p:cNvSpPr txBox="1"/>
          <p:nvPr/>
        </p:nvSpPr>
        <p:spPr>
          <a:xfrm>
            <a:off x="639535" y="674162"/>
            <a:ext cx="10912929" cy="1221938"/>
          </a:xfrm>
          <a:prstGeom prst="rect">
            <a:avLst/>
          </a:prstGeom>
          <a:noFill/>
        </p:spPr>
        <p:txBody>
          <a:bodyPr wrap="square" rtlCol="0">
            <a:spAutoFit/>
          </a:bodyPr>
          <a:lstStyle/>
          <a:p>
            <a:pPr>
              <a:lnSpc>
                <a:spcPct val="150000"/>
              </a:lnSpc>
            </a:pPr>
            <a:r>
              <a:rPr lang="zh-CN" altLang="en-US" sz="2600" dirty="0">
                <a:latin typeface="微软雅黑" panose="020B0503020204020204" pitchFamily="34" charset="-122"/>
                <a:ea typeface="微软雅黑" panose="020B0503020204020204" pitchFamily="34" charset="-122"/>
              </a:rPr>
              <a:t>请尝试使用</a:t>
            </a:r>
            <a:r>
              <a:rPr lang="en-US" altLang="zh-CN" sz="2600" dirty="0">
                <a:solidFill>
                  <a:srgbClr val="24ADC2"/>
                </a:solidFill>
                <a:latin typeface="微软雅黑" panose="020B0503020204020204" pitchFamily="34" charset="-122"/>
                <a:ea typeface="微软雅黑" panose="020B0503020204020204" pitchFamily="34" charset="-122"/>
              </a:rPr>
              <a:t>Python</a:t>
            </a:r>
            <a:r>
              <a:rPr lang="zh-CN" altLang="en-US" sz="2600" dirty="0">
                <a:solidFill>
                  <a:srgbClr val="24ADC2"/>
                </a:solidFill>
                <a:latin typeface="微软雅黑" panose="020B0503020204020204" pitchFamily="34" charset="-122"/>
                <a:ea typeface="微软雅黑" panose="020B0503020204020204" pitchFamily="34" charset="-122"/>
              </a:rPr>
              <a:t>爬虫</a:t>
            </a:r>
            <a:r>
              <a:rPr lang="zh-CN" altLang="en-US" sz="2600" dirty="0">
                <a:latin typeface="微软雅黑" panose="020B0503020204020204" pitchFamily="34" charset="-122"/>
                <a:ea typeface="微软雅黑" panose="020B0503020204020204" pitchFamily="34" charset="-122"/>
              </a:rPr>
              <a:t>将亚马逊平台上的任意</a:t>
            </a:r>
            <a:r>
              <a:rPr lang="zh-CN" altLang="en-US" sz="2600" dirty="0">
                <a:solidFill>
                  <a:srgbClr val="24ADC2"/>
                </a:solidFill>
                <a:latin typeface="微软雅黑" panose="020B0503020204020204" pitchFamily="34" charset="-122"/>
                <a:ea typeface="微软雅黑" panose="020B0503020204020204" pitchFamily="34" charset="-122"/>
              </a:rPr>
              <a:t>前台数据</a:t>
            </a:r>
            <a:r>
              <a:rPr lang="zh-CN" altLang="en-US" sz="2600" dirty="0">
                <a:latin typeface="微软雅黑" panose="020B0503020204020204" pitchFamily="34" charset="-122"/>
                <a:ea typeface="微软雅黑" panose="020B0503020204020204" pitchFamily="34" charset="-122"/>
              </a:rPr>
              <a:t>（</a:t>
            </a:r>
            <a:r>
              <a:rPr lang="en-US" altLang="zh-CN" sz="2600" dirty="0">
                <a:latin typeface="微软雅黑" panose="020B0503020204020204" pitchFamily="34" charset="-122"/>
                <a:ea typeface="微软雅黑" panose="020B0503020204020204" pitchFamily="34" charset="-122"/>
              </a:rPr>
              <a:t>review</a:t>
            </a:r>
            <a:r>
              <a:rPr lang="zh-CN" altLang="en-US" sz="2600" dirty="0">
                <a:latin typeface="微软雅黑" panose="020B0503020204020204" pitchFamily="34" charset="-122"/>
                <a:ea typeface="微软雅黑" panose="020B0503020204020204" pitchFamily="34" charset="-122"/>
              </a:rPr>
              <a:t>数据、排名数据、商品标题数据、商品价格数据</a:t>
            </a:r>
            <a:r>
              <a:rPr lang="en-US" altLang="zh-CN" sz="2600" dirty="0">
                <a:latin typeface="微软雅黑" panose="020B0503020204020204" pitchFamily="34" charset="-122"/>
                <a:ea typeface="微软雅黑" panose="020B0503020204020204" pitchFamily="34" charset="-122"/>
              </a:rPr>
              <a:t>……</a:t>
            </a:r>
            <a:r>
              <a:rPr lang="zh-CN" altLang="en-US" sz="2600" dirty="0">
                <a:latin typeface="微软雅黑" panose="020B0503020204020204" pitchFamily="34" charset="-122"/>
                <a:ea typeface="微软雅黑" panose="020B0503020204020204" pitchFamily="34" charset="-122"/>
              </a:rPr>
              <a:t>）进行抓取。</a:t>
            </a:r>
            <a:endParaRPr lang="en-US" altLang="zh-CN" sz="2600" dirty="0">
              <a:latin typeface="微软雅黑" panose="020B0503020204020204" pitchFamily="34" charset="-122"/>
              <a:ea typeface="微软雅黑" panose="020B0503020204020204" pitchFamily="34" charset="-122"/>
            </a:endParaRPr>
          </a:p>
        </p:txBody>
      </p:sp>
      <p:pic>
        <p:nvPicPr>
          <p:cNvPr id="4" name="图片 3">
            <a:extLst>
              <a:ext uri="{FF2B5EF4-FFF2-40B4-BE49-F238E27FC236}">
                <a16:creationId xmlns:a16="http://schemas.microsoft.com/office/drawing/2014/main" id="{0EB6136E-69B4-47A0-9086-FCEB1C0ECDBB}"/>
              </a:ext>
            </a:extLst>
          </p:cNvPr>
          <p:cNvPicPr>
            <a:picLocks noChangeAspect="1"/>
          </p:cNvPicPr>
          <p:nvPr/>
        </p:nvPicPr>
        <p:blipFill>
          <a:blip r:embed="rId3"/>
          <a:stretch>
            <a:fillRect/>
          </a:stretch>
        </p:blipFill>
        <p:spPr>
          <a:xfrm>
            <a:off x="8782958" y="4144142"/>
            <a:ext cx="2329543" cy="1892754"/>
          </a:xfrm>
          <a:prstGeom prst="rect">
            <a:avLst/>
          </a:prstGeom>
        </p:spPr>
      </p:pic>
      <p:graphicFrame>
        <p:nvGraphicFramePr>
          <p:cNvPr id="5" name="表格 4">
            <a:extLst>
              <a:ext uri="{FF2B5EF4-FFF2-40B4-BE49-F238E27FC236}">
                <a16:creationId xmlns:a16="http://schemas.microsoft.com/office/drawing/2014/main" id="{D84884AB-5901-42C0-A408-F8B22A769BA1}"/>
              </a:ext>
            </a:extLst>
          </p:cNvPr>
          <p:cNvGraphicFramePr>
            <a:graphicFrameLocks noGrp="1"/>
          </p:cNvGraphicFramePr>
          <p:nvPr>
            <p:extLst>
              <p:ext uri="{D42A27DB-BD31-4B8C-83A1-F6EECF244321}">
                <p14:modId xmlns:p14="http://schemas.microsoft.com/office/powerpoint/2010/main" val="2656674132"/>
              </p:ext>
            </p:extLst>
          </p:nvPr>
        </p:nvGraphicFramePr>
        <p:xfrm>
          <a:off x="494850" y="2176943"/>
          <a:ext cx="7992640" cy="3859953"/>
        </p:xfrm>
        <a:graphic>
          <a:graphicData uri="http://schemas.openxmlformats.org/drawingml/2006/table">
            <a:tbl>
              <a:tblPr>
                <a:tableStyleId>{5C22544A-7EE6-4342-B048-85BDC9FD1C3A}</a:tableStyleId>
              </a:tblPr>
              <a:tblGrid>
                <a:gridCol w="4470714">
                  <a:extLst>
                    <a:ext uri="{9D8B030D-6E8A-4147-A177-3AD203B41FA5}">
                      <a16:colId xmlns:a16="http://schemas.microsoft.com/office/drawing/2014/main" val="992625525"/>
                    </a:ext>
                  </a:extLst>
                </a:gridCol>
                <a:gridCol w="1113761">
                  <a:extLst>
                    <a:ext uri="{9D8B030D-6E8A-4147-A177-3AD203B41FA5}">
                      <a16:colId xmlns:a16="http://schemas.microsoft.com/office/drawing/2014/main" val="3739257760"/>
                    </a:ext>
                  </a:extLst>
                </a:gridCol>
                <a:gridCol w="2408165">
                  <a:extLst>
                    <a:ext uri="{9D8B030D-6E8A-4147-A177-3AD203B41FA5}">
                      <a16:colId xmlns:a16="http://schemas.microsoft.com/office/drawing/2014/main" val="4019714830"/>
                    </a:ext>
                  </a:extLst>
                </a:gridCol>
              </a:tblGrid>
              <a:tr h="385954">
                <a:tc>
                  <a:txBody>
                    <a:bodyPr/>
                    <a:lstStyle/>
                    <a:p>
                      <a:pPr algn="l" fontAlgn="b"/>
                      <a:r>
                        <a:rPr lang="en-US" sz="1800" u="none" strike="noStrike">
                          <a:effectLst/>
                        </a:rPr>
                        <a:t>https://www.amazon.com/dp/B07DQJSFDY</a:t>
                      </a:r>
                      <a:endParaRPr lang="en-US" sz="1800" b="0" i="0" u="none" strike="noStrike">
                        <a:effectLst/>
                        <a:latin typeface="Arial" panose="020B0604020202020204" pitchFamily="34" charset="0"/>
                      </a:endParaRPr>
                    </a:p>
                  </a:txBody>
                  <a:tcPr marL="8880" marR="8880" marT="8880" marB="0" anchor="b"/>
                </a:tc>
                <a:tc>
                  <a:txBody>
                    <a:bodyPr/>
                    <a:lstStyle/>
                    <a:p>
                      <a:pPr algn="l" fontAlgn="b"/>
                      <a:r>
                        <a:rPr lang="en-US" altLang="zh-CN" sz="1800" u="none" strike="noStrike">
                          <a:effectLst/>
                        </a:rPr>
                        <a:t>-1</a:t>
                      </a:r>
                      <a:endParaRPr lang="en-US" altLang="zh-CN" sz="1800" b="0" i="0" u="none" strike="noStrike">
                        <a:effectLst/>
                        <a:latin typeface="Arial" panose="020B0604020202020204" pitchFamily="34" charset="0"/>
                      </a:endParaRPr>
                    </a:p>
                  </a:txBody>
                  <a:tcPr marL="8880" marR="8880" marT="8880" marB="0" anchor="b"/>
                </a:tc>
                <a:tc>
                  <a:txBody>
                    <a:bodyPr/>
                    <a:lstStyle/>
                    <a:p>
                      <a:pPr algn="l" fontAlgn="b"/>
                      <a:r>
                        <a:rPr lang="en-US" altLang="zh-CN" sz="1800" u="none" strike="noStrike">
                          <a:effectLst/>
                        </a:rPr>
                        <a:t>2020-12-29 15:48:37</a:t>
                      </a:r>
                      <a:endParaRPr lang="en-US" altLang="zh-CN" sz="1800" b="0" i="0" u="none" strike="noStrike">
                        <a:effectLst/>
                        <a:latin typeface="Arial" panose="020B0604020202020204" pitchFamily="34" charset="0"/>
                      </a:endParaRPr>
                    </a:p>
                  </a:txBody>
                  <a:tcPr marL="8880" marR="8880" marT="8880" marB="0" anchor="b"/>
                </a:tc>
                <a:extLst>
                  <a:ext uri="{0D108BD9-81ED-4DB2-BD59-A6C34878D82A}">
                    <a16:rowId xmlns:a16="http://schemas.microsoft.com/office/drawing/2014/main" val="709031971"/>
                  </a:ext>
                </a:extLst>
              </a:tr>
              <a:tr h="385954">
                <a:tc>
                  <a:txBody>
                    <a:bodyPr/>
                    <a:lstStyle/>
                    <a:p>
                      <a:pPr algn="l" fontAlgn="b"/>
                      <a:r>
                        <a:rPr lang="en-US" sz="1800" u="none" strike="noStrike">
                          <a:effectLst/>
                        </a:rPr>
                        <a:t>https://www.amazon.com/dp/B07DVW26Z6</a:t>
                      </a:r>
                      <a:endParaRPr lang="en-US" sz="1800" b="0" i="0" u="none" strike="noStrike">
                        <a:effectLst/>
                        <a:latin typeface="Arial" panose="020B0604020202020204" pitchFamily="34" charset="0"/>
                      </a:endParaRPr>
                    </a:p>
                  </a:txBody>
                  <a:tcPr marL="8880" marR="8880" marT="8880" marB="0" anchor="b"/>
                </a:tc>
                <a:tc>
                  <a:txBody>
                    <a:bodyPr/>
                    <a:lstStyle/>
                    <a:p>
                      <a:pPr algn="l" fontAlgn="b"/>
                      <a:r>
                        <a:rPr lang="en-US" altLang="zh-CN" sz="1800" u="none" strike="noStrike">
                          <a:effectLst/>
                        </a:rPr>
                        <a:t>1,000,861</a:t>
                      </a:r>
                      <a:endParaRPr lang="en-US" altLang="zh-CN" sz="1800" b="0" i="0" u="none" strike="noStrike">
                        <a:effectLst/>
                        <a:latin typeface="Arial" panose="020B0604020202020204" pitchFamily="34" charset="0"/>
                      </a:endParaRPr>
                    </a:p>
                  </a:txBody>
                  <a:tcPr marL="8880" marR="8880" marT="8880" marB="0" anchor="b"/>
                </a:tc>
                <a:tc>
                  <a:txBody>
                    <a:bodyPr/>
                    <a:lstStyle/>
                    <a:p>
                      <a:pPr algn="l" fontAlgn="b"/>
                      <a:r>
                        <a:rPr lang="en-US" altLang="zh-CN" sz="1800" u="none" strike="noStrike">
                          <a:effectLst/>
                        </a:rPr>
                        <a:t>2020-12-29 15:48:43</a:t>
                      </a:r>
                      <a:endParaRPr lang="en-US" altLang="zh-CN" sz="1800" b="0" i="0" u="none" strike="noStrike">
                        <a:effectLst/>
                        <a:latin typeface="Arial" panose="020B0604020202020204" pitchFamily="34" charset="0"/>
                      </a:endParaRPr>
                    </a:p>
                  </a:txBody>
                  <a:tcPr marL="8880" marR="8880" marT="8880" marB="0" anchor="b"/>
                </a:tc>
                <a:extLst>
                  <a:ext uri="{0D108BD9-81ED-4DB2-BD59-A6C34878D82A}">
                    <a16:rowId xmlns:a16="http://schemas.microsoft.com/office/drawing/2014/main" val="1622143043"/>
                  </a:ext>
                </a:extLst>
              </a:tr>
              <a:tr h="386367">
                <a:tc>
                  <a:txBody>
                    <a:bodyPr/>
                    <a:lstStyle/>
                    <a:p>
                      <a:pPr algn="l" fontAlgn="b"/>
                      <a:r>
                        <a:rPr lang="en-US" sz="1800" u="none" strike="noStrike">
                          <a:effectLst/>
                        </a:rPr>
                        <a:t>https://www.amazon.com/dp/B07DNSWBDH</a:t>
                      </a:r>
                      <a:endParaRPr lang="en-US" sz="1800" b="0" i="0" u="none" strike="noStrike">
                        <a:effectLst/>
                        <a:latin typeface="Arial" panose="020B0604020202020204" pitchFamily="34" charset="0"/>
                      </a:endParaRPr>
                    </a:p>
                  </a:txBody>
                  <a:tcPr marL="8880" marR="8880" marT="8880" marB="0" anchor="b"/>
                </a:tc>
                <a:tc>
                  <a:txBody>
                    <a:bodyPr/>
                    <a:lstStyle/>
                    <a:p>
                      <a:pPr algn="l" fontAlgn="b"/>
                      <a:r>
                        <a:rPr lang="en-US" altLang="zh-CN" sz="1800" u="none" strike="noStrike">
                          <a:effectLst/>
                        </a:rPr>
                        <a:t>1,032,433</a:t>
                      </a:r>
                      <a:endParaRPr lang="en-US" altLang="zh-CN" sz="1800" b="0" i="0" u="none" strike="noStrike">
                        <a:effectLst/>
                        <a:latin typeface="Arial" panose="020B0604020202020204" pitchFamily="34" charset="0"/>
                      </a:endParaRPr>
                    </a:p>
                  </a:txBody>
                  <a:tcPr marL="8880" marR="8880" marT="8880" marB="0" anchor="b"/>
                </a:tc>
                <a:tc>
                  <a:txBody>
                    <a:bodyPr/>
                    <a:lstStyle/>
                    <a:p>
                      <a:pPr algn="l" fontAlgn="b"/>
                      <a:r>
                        <a:rPr lang="en-US" altLang="zh-CN" sz="1800" u="none" strike="noStrike" dirty="0">
                          <a:effectLst/>
                        </a:rPr>
                        <a:t>2020-12-29 15:48:54</a:t>
                      </a:r>
                      <a:endParaRPr lang="en-US" altLang="zh-CN" sz="1800" b="0" i="0" u="none" strike="noStrike" dirty="0">
                        <a:effectLst/>
                        <a:latin typeface="Arial" panose="020B0604020202020204" pitchFamily="34" charset="0"/>
                      </a:endParaRPr>
                    </a:p>
                  </a:txBody>
                  <a:tcPr marL="8880" marR="8880" marT="8880" marB="0" anchor="b"/>
                </a:tc>
                <a:extLst>
                  <a:ext uri="{0D108BD9-81ED-4DB2-BD59-A6C34878D82A}">
                    <a16:rowId xmlns:a16="http://schemas.microsoft.com/office/drawing/2014/main" val="777949766"/>
                  </a:ext>
                </a:extLst>
              </a:tr>
              <a:tr h="385954">
                <a:tc>
                  <a:txBody>
                    <a:bodyPr/>
                    <a:lstStyle/>
                    <a:p>
                      <a:pPr algn="l" fontAlgn="b"/>
                      <a:r>
                        <a:rPr lang="en-US" sz="1800" u="none" strike="noStrike">
                          <a:effectLst/>
                        </a:rPr>
                        <a:t>https://www.amazon.com/dp/B01N9LZ1YA</a:t>
                      </a:r>
                      <a:endParaRPr lang="en-US" sz="1800" b="0" i="0" u="none" strike="noStrike">
                        <a:effectLst/>
                        <a:latin typeface="Arial" panose="020B0604020202020204" pitchFamily="34" charset="0"/>
                      </a:endParaRPr>
                    </a:p>
                  </a:txBody>
                  <a:tcPr marL="8880" marR="8880" marT="8880" marB="0" anchor="b"/>
                </a:tc>
                <a:tc>
                  <a:txBody>
                    <a:bodyPr/>
                    <a:lstStyle/>
                    <a:p>
                      <a:pPr algn="l" fontAlgn="b"/>
                      <a:r>
                        <a:rPr lang="en-US" altLang="zh-CN" sz="1800" u="none" strike="noStrike">
                          <a:effectLst/>
                        </a:rPr>
                        <a:t>709,770</a:t>
                      </a:r>
                      <a:endParaRPr lang="en-US" altLang="zh-CN" sz="1800" b="0" i="0" u="none" strike="noStrike">
                        <a:effectLst/>
                        <a:latin typeface="Arial" panose="020B0604020202020204" pitchFamily="34" charset="0"/>
                      </a:endParaRPr>
                    </a:p>
                  </a:txBody>
                  <a:tcPr marL="8880" marR="8880" marT="8880" marB="0" anchor="b"/>
                </a:tc>
                <a:tc>
                  <a:txBody>
                    <a:bodyPr/>
                    <a:lstStyle/>
                    <a:p>
                      <a:pPr algn="l" fontAlgn="b"/>
                      <a:r>
                        <a:rPr lang="en-US" altLang="zh-CN" sz="1800" u="none" strike="noStrike">
                          <a:effectLst/>
                        </a:rPr>
                        <a:t>2020-12-29 15:48:58</a:t>
                      </a:r>
                      <a:endParaRPr lang="en-US" altLang="zh-CN" sz="1800" b="0" i="0" u="none" strike="noStrike">
                        <a:effectLst/>
                        <a:latin typeface="Arial" panose="020B0604020202020204" pitchFamily="34" charset="0"/>
                      </a:endParaRPr>
                    </a:p>
                  </a:txBody>
                  <a:tcPr marL="8880" marR="8880" marT="8880" marB="0" anchor="b"/>
                </a:tc>
                <a:extLst>
                  <a:ext uri="{0D108BD9-81ED-4DB2-BD59-A6C34878D82A}">
                    <a16:rowId xmlns:a16="http://schemas.microsoft.com/office/drawing/2014/main" val="2954047412"/>
                  </a:ext>
                </a:extLst>
              </a:tr>
              <a:tr h="385954">
                <a:tc>
                  <a:txBody>
                    <a:bodyPr/>
                    <a:lstStyle/>
                    <a:p>
                      <a:pPr algn="l" fontAlgn="b"/>
                      <a:r>
                        <a:rPr lang="en-US" sz="1800" u="none" strike="noStrike">
                          <a:effectLst/>
                        </a:rPr>
                        <a:t>https://www.amazon.com/dp/B01NBLYXH2</a:t>
                      </a:r>
                      <a:endParaRPr lang="en-US" sz="1800" b="0" i="0" u="none" strike="noStrike">
                        <a:effectLst/>
                        <a:latin typeface="Arial" panose="020B0604020202020204" pitchFamily="34" charset="0"/>
                      </a:endParaRPr>
                    </a:p>
                  </a:txBody>
                  <a:tcPr marL="8880" marR="8880" marT="8880" marB="0" anchor="b"/>
                </a:tc>
                <a:tc>
                  <a:txBody>
                    <a:bodyPr/>
                    <a:lstStyle/>
                    <a:p>
                      <a:pPr algn="l" fontAlgn="b"/>
                      <a:r>
                        <a:rPr lang="en-US" altLang="zh-CN" sz="1800" u="none" strike="noStrike">
                          <a:effectLst/>
                        </a:rPr>
                        <a:t>936,327</a:t>
                      </a:r>
                      <a:endParaRPr lang="en-US" altLang="zh-CN" sz="1800" b="0" i="0" u="none" strike="noStrike">
                        <a:effectLst/>
                        <a:latin typeface="Arial" panose="020B0604020202020204" pitchFamily="34" charset="0"/>
                      </a:endParaRPr>
                    </a:p>
                  </a:txBody>
                  <a:tcPr marL="8880" marR="8880" marT="8880" marB="0" anchor="b"/>
                </a:tc>
                <a:tc>
                  <a:txBody>
                    <a:bodyPr/>
                    <a:lstStyle/>
                    <a:p>
                      <a:pPr algn="l" fontAlgn="b"/>
                      <a:r>
                        <a:rPr lang="en-US" altLang="zh-CN" sz="1800" u="none" strike="noStrike">
                          <a:effectLst/>
                        </a:rPr>
                        <a:t>2020-12-29 15:49:08</a:t>
                      </a:r>
                      <a:endParaRPr lang="en-US" altLang="zh-CN" sz="1800" b="0" i="0" u="none" strike="noStrike">
                        <a:effectLst/>
                        <a:latin typeface="Arial" panose="020B0604020202020204" pitchFamily="34" charset="0"/>
                      </a:endParaRPr>
                    </a:p>
                  </a:txBody>
                  <a:tcPr marL="8880" marR="8880" marT="8880" marB="0" anchor="b"/>
                </a:tc>
                <a:extLst>
                  <a:ext uri="{0D108BD9-81ED-4DB2-BD59-A6C34878D82A}">
                    <a16:rowId xmlns:a16="http://schemas.microsoft.com/office/drawing/2014/main" val="3189064381"/>
                  </a:ext>
                </a:extLst>
              </a:tr>
              <a:tr h="385954">
                <a:tc>
                  <a:txBody>
                    <a:bodyPr/>
                    <a:lstStyle/>
                    <a:p>
                      <a:pPr algn="l" fontAlgn="b"/>
                      <a:r>
                        <a:rPr lang="en-US" sz="1800" u="none" strike="noStrike">
                          <a:effectLst/>
                        </a:rPr>
                        <a:t>https://www.amazon.com/dp/B01N19HOIH</a:t>
                      </a:r>
                      <a:endParaRPr lang="en-US" sz="1800" b="0" i="0" u="none" strike="noStrike">
                        <a:effectLst/>
                        <a:latin typeface="Arial" panose="020B0604020202020204" pitchFamily="34" charset="0"/>
                      </a:endParaRPr>
                    </a:p>
                  </a:txBody>
                  <a:tcPr marL="8880" marR="8880" marT="8880" marB="0" anchor="b"/>
                </a:tc>
                <a:tc>
                  <a:txBody>
                    <a:bodyPr/>
                    <a:lstStyle/>
                    <a:p>
                      <a:pPr algn="l" fontAlgn="b"/>
                      <a:r>
                        <a:rPr lang="en-US" altLang="zh-CN" sz="1800" u="none" strike="noStrike">
                          <a:effectLst/>
                        </a:rPr>
                        <a:t>995,881</a:t>
                      </a:r>
                      <a:endParaRPr lang="en-US" altLang="zh-CN" sz="1800" b="0" i="0" u="none" strike="noStrike">
                        <a:effectLst/>
                        <a:latin typeface="Arial" panose="020B0604020202020204" pitchFamily="34" charset="0"/>
                      </a:endParaRPr>
                    </a:p>
                  </a:txBody>
                  <a:tcPr marL="8880" marR="8880" marT="8880" marB="0" anchor="b"/>
                </a:tc>
                <a:tc>
                  <a:txBody>
                    <a:bodyPr/>
                    <a:lstStyle/>
                    <a:p>
                      <a:pPr algn="l" fontAlgn="b"/>
                      <a:r>
                        <a:rPr lang="en-US" altLang="zh-CN" sz="1800" u="none" strike="noStrike">
                          <a:effectLst/>
                        </a:rPr>
                        <a:t>2020-12-29 15:49:18</a:t>
                      </a:r>
                      <a:endParaRPr lang="en-US" altLang="zh-CN" sz="1800" b="0" i="0" u="none" strike="noStrike">
                        <a:effectLst/>
                        <a:latin typeface="Arial" panose="020B0604020202020204" pitchFamily="34" charset="0"/>
                      </a:endParaRPr>
                    </a:p>
                  </a:txBody>
                  <a:tcPr marL="8880" marR="8880" marT="8880" marB="0" anchor="b"/>
                </a:tc>
                <a:extLst>
                  <a:ext uri="{0D108BD9-81ED-4DB2-BD59-A6C34878D82A}">
                    <a16:rowId xmlns:a16="http://schemas.microsoft.com/office/drawing/2014/main" val="2891989159"/>
                  </a:ext>
                </a:extLst>
              </a:tr>
              <a:tr h="385954">
                <a:tc>
                  <a:txBody>
                    <a:bodyPr/>
                    <a:lstStyle/>
                    <a:p>
                      <a:pPr algn="l" fontAlgn="b"/>
                      <a:r>
                        <a:rPr lang="en-US" sz="1800" u="none" strike="noStrike">
                          <a:effectLst/>
                        </a:rPr>
                        <a:t>https://www.amazon.com/dp/B06VVYNK13</a:t>
                      </a:r>
                      <a:endParaRPr lang="en-US" sz="1800" b="0" i="0" u="none" strike="noStrike">
                        <a:effectLst/>
                        <a:latin typeface="Arial" panose="020B0604020202020204" pitchFamily="34" charset="0"/>
                      </a:endParaRPr>
                    </a:p>
                  </a:txBody>
                  <a:tcPr marL="8880" marR="8880" marT="8880" marB="0" anchor="b"/>
                </a:tc>
                <a:tc>
                  <a:txBody>
                    <a:bodyPr/>
                    <a:lstStyle/>
                    <a:p>
                      <a:pPr algn="l" fontAlgn="b"/>
                      <a:r>
                        <a:rPr lang="en-US" altLang="zh-CN" sz="1800" u="none" strike="noStrike">
                          <a:effectLst/>
                        </a:rPr>
                        <a:t>-1</a:t>
                      </a:r>
                      <a:endParaRPr lang="en-US" altLang="zh-CN" sz="1800" b="0" i="0" u="none" strike="noStrike">
                        <a:effectLst/>
                        <a:latin typeface="Arial" panose="020B0604020202020204" pitchFamily="34" charset="0"/>
                      </a:endParaRPr>
                    </a:p>
                  </a:txBody>
                  <a:tcPr marL="8880" marR="8880" marT="8880" marB="0" anchor="b"/>
                </a:tc>
                <a:tc>
                  <a:txBody>
                    <a:bodyPr/>
                    <a:lstStyle/>
                    <a:p>
                      <a:pPr algn="l" fontAlgn="b"/>
                      <a:r>
                        <a:rPr lang="en-US" altLang="zh-CN" sz="1800" u="none" strike="noStrike">
                          <a:effectLst/>
                        </a:rPr>
                        <a:t>2020-12-29 15:49:25</a:t>
                      </a:r>
                      <a:endParaRPr lang="en-US" altLang="zh-CN" sz="1800" b="0" i="0" u="none" strike="noStrike">
                        <a:effectLst/>
                        <a:latin typeface="Arial" panose="020B0604020202020204" pitchFamily="34" charset="0"/>
                      </a:endParaRPr>
                    </a:p>
                  </a:txBody>
                  <a:tcPr marL="8880" marR="8880" marT="8880" marB="0" anchor="b"/>
                </a:tc>
                <a:extLst>
                  <a:ext uri="{0D108BD9-81ED-4DB2-BD59-A6C34878D82A}">
                    <a16:rowId xmlns:a16="http://schemas.microsoft.com/office/drawing/2014/main" val="3911869842"/>
                  </a:ext>
                </a:extLst>
              </a:tr>
              <a:tr h="385954">
                <a:tc>
                  <a:txBody>
                    <a:bodyPr/>
                    <a:lstStyle/>
                    <a:p>
                      <a:pPr algn="l" fontAlgn="b"/>
                      <a:r>
                        <a:rPr lang="en-US" sz="1800" u="none" strike="noStrike">
                          <a:effectLst/>
                        </a:rPr>
                        <a:t>https://www.amazon.com/dp/B071SD9PK2</a:t>
                      </a:r>
                      <a:endParaRPr lang="en-US" sz="1800" b="0" i="0" u="none" strike="noStrike">
                        <a:effectLst/>
                        <a:latin typeface="Arial" panose="020B0604020202020204" pitchFamily="34" charset="0"/>
                      </a:endParaRPr>
                    </a:p>
                  </a:txBody>
                  <a:tcPr marL="8880" marR="8880" marT="8880" marB="0" anchor="b"/>
                </a:tc>
                <a:tc>
                  <a:txBody>
                    <a:bodyPr/>
                    <a:lstStyle/>
                    <a:p>
                      <a:pPr algn="l" fontAlgn="b"/>
                      <a:r>
                        <a:rPr lang="en-US" altLang="zh-CN" sz="1800" u="none" strike="noStrike">
                          <a:effectLst/>
                        </a:rPr>
                        <a:t>-1</a:t>
                      </a:r>
                      <a:endParaRPr lang="en-US" altLang="zh-CN" sz="1800" b="0" i="0" u="none" strike="noStrike">
                        <a:effectLst/>
                        <a:latin typeface="Arial" panose="020B0604020202020204" pitchFamily="34" charset="0"/>
                      </a:endParaRPr>
                    </a:p>
                  </a:txBody>
                  <a:tcPr marL="8880" marR="8880" marT="8880" marB="0" anchor="b"/>
                </a:tc>
                <a:tc>
                  <a:txBody>
                    <a:bodyPr/>
                    <a:lstStyle/>
                    <a:p>
                      <a:pPr algn="l" fontAlgn="b"/>
                      <a:r>
                        <a:rPr lang="en-US" altLang="zh-CN" sz="1800" u="none" strike="noStrike">
                          <a:effectLst/>
                        </a:rPr>
                        <a:t>2020-12-29 15:49:29</a:t>
                      </a:r>
                      <a:endParaRPr lang="en-US" altLang="zh-CN" sz="1800" b="0" i="0" u="none" strike="noStrike">
                        <a:effectLst/>
                        <a:latin typeface="Arial" panose="020B0604020202020204" pitchFamily="34" charset="0"/>
                      </a:endParaRPr>
                    </a:p>
                  </a:txBody>
                  <a:tcPr marL="8880" marR="8880" marT="8880" marB="0" anchor="b"/>
                </a:tc>
                <a:extLst>
                  <a:ext uri="{0D108BD9-81ED-4DB2-BD59-A6C34878D82A}">
                    <a16:rowId xmlns:a16="http://schemas.microsoft.com/office/drawing/2014/main" val="256242355"/>
                  </a:ext>
                </a:extLst>
              </a:tr>
              <a:tr h="385954">
                <a:tc>
                  <a:txBody>
                    <a:bodyPr/>
                    <a:lstStyle/>
                    <a:p>
                      <a:pPr algn="l" fontAlgn="b"/>
                      <a:r>
                        <a:rPr lang="en-US" sz="1800" u="none" strike="noStrike">
                          <a:effectLst/>
                        </a:rPr>
                        <a:t>https://www.amazon.com/dp/B07GDKPV8M</a:t>
                      </a:r>
                      <a:endParaRPr lang="en-US" sz="1800" b="0" i="0" u="none" strike="noStrike">
                        <a:effectLst/>
                        <a:latin typeface="Arial" panose="020B0604020202020204" pitchFamily="34" charset="0"/>
                      </a:endParaRPr>
                    </a:p>
                  </a:txBody>
                  <a:tcPr marL="8880" marR="8880" marT="8880" marB="0" anchor="b"/>
                </a:tc>
                <a:tc>
                  <a:txBody>
                    <a:bodyPr/>
                    <a:lstStyle/>
                    <a:p>
                      <a:pPr algn="l" fontAlgn="b"/>
                      <a:r>
                        <a:rPr lang="en-US" altLang="zh-CN" sz="1800" u="none" strike="noStrike">
                          <a:effectLst/>
                        </a:rPr>
                        <a:t>1,059,638</a:t>
                      </a:r>
                      <a:endParaRPr lang="en-US" altLang="zh-CN" sz="1800" b="0" i="0" u="none" strike="noStrike">
                        <a:effectLst/>
                        <a:latin typeface="Arial" panose="020B0604020202020204" pitchFamily="34" charset="0"/>
                      </a:endParaRPr>
                    </a:p>
                  </a:txBody>
                  <a:tcPr marL="8880" marR="8880" marT="8880" marB="0" anchor="b"/>
                </a:tc>
                <a:tc>
                  <a:txBody>
                    <a:bodyPr/>
                    <a:lstStyle/>
                    <a:p>
                      <a:pPr algn="l" fontAlgn="b"/>
                      <a:r>
                        <a:rPr lang="en-US" altLang="zh-CN" sz="1800" u="none" strike="noStrike">
                          <a:effectLst/>
                        </a:rPr>
                        <a:t>2020-12-29 15:49:39</a:t>
                      </a:r>
                      <a:endParaRPr lang="en-US" altLang="zh-CN" sz="1800" b="0" i="0" u="none" strike="noStrike">
                        <a:effectLst/>
                        <a:latin typeface="Arial" panose="020B0604020202020204" pitchFamily="34" charset="0"/>
                      </a:endParaRPr>
                    </a:p>
                  </a:txBody>
                  <a:tcPr marL="8880" marR="8880" marT="8880" marB="0" anchor="b"/>
                </a:tc>
                <a:extLst>
                  <a:ext uri="{0D108BD9-81ED-4DB2-BD59-A6C34878D82A}">
                    <a16:rowId xmlns:a16="http://schemas.microsoft.com/office/drawing/2014/main" val="3748757083"/>
                  </a:ext>
                </a:extLst>
              </a:tr>
              <a:tr h="385954">
                <a:tc>
                  <a:txBody>
                    <a:bodyPr/>
                    <a:lstStyle/>
                    <a:p>
                      <a:pPr algn="l" fontAlgn="b"/>
                      <a:r>
                        <a:rPr lang="en-US" sz="1800" u="none" strike="noStrike">
                          <a:effectLst/>
                        </a:rPr>
                        <a:t>https://www.amazon.com/dp/B07R4XVTMZ</a:t>
                      </a:r>
                      <a:endParaRPr lang="en-US" sz="1800" b="0" i="0" u="none" strike="noStrike">
                        <a:effectLst/>
                        <a:latin typeface="Arial" panose="020B0604020202020204" pitchFamily="34" charset="0"/>
                      </a:endParaRPr>
                    </a:p>
                  </a:txBody>
                  <a:tcPr marL="8880" marR="8880" marT="8880" marB="0" anchor="b"/>
                </a:tc>
                <a:tc>
                  <a:txBody>
                    <a:bodyPr/>
                    <a:lstStyle/>
                    <a:p>
                      <a:pPr algn="l" fontAlgn="b"/>
                      <a:r>
                        <a:rPr lang="en-US" altLang="zh-CN" sz="1800" u="none" strike="noStrike">
                          <a:effectLst/>
                        </a:rPr>
                        <a:t>-1</a:t>
                      </a:r>
                      <a:endParaRPr lang="en-US" altLang="zh-CN" sz="1800" b="0" i="0" u="none" strike="noStrike">
                        <a:effectLst/>
                        <a:latin typeface="Arial" panose="020B0604020202020204" pitchFamily="34" charset="0"/>
                      </a:endParaRPr>
                    </a:p>
                  </a:txBody>
                  <a:tcPr marL="8880" marR="8880" marT="8880" marB="0" anchor="b"/>
                </a:tc>
                <a:tc>
                  <a:txBody>
                    <a:bodyPr/>
                    <a:lstStyle/>
                    <a:p>
                      <a:pPr algn="l" fontAlgn="b"/>
                      <a:r>
                        <a:rPr lang="en-US" altLang="zh-CN" sz="1800" u="none" strike="noStrike" dirty="0">
                          <a:effectLst/>
                        </a:rPr>
                        <a:t>2020-12-29 15:49:40</a:t>
                      </a:r>
                      <a:endParaRPr lang="en-US" altLang="zh-CN" sz="1800" b="0" i="0" u="none" strike="noStrike" dirty="0">
                        <a:effectLst/>
                        <a:latin typeface="Arial" panose="020B0604020202020204" pitchFamily="34" charset="0"/>
                      </a:endParaRPr>
                    </a:p>
                  </a:txBody>
                  <a:tcPr marL="8880" marR="8880" marT="8880" marB="0" anchor="b"/>
                </a:tc>
                <a:extLst>
                  <a:ext uri="{0D108BD9-81ED-4DB2-BD59-A6C34878D82A}">
                    <a16:rowId xmlns:a16="http://schemas.microsoft.com/office/drawing/2014/main" val="1809744009"/>
                  </a:ext>
                </a:extLst>
              </a:tr>
            </a:tbl>
          </a:graphicData>
        </a:graphic>
      </p:graphicFrame>
      <p:pic>
        <p:nvPicPr>
          <p:cNvPr id="9" name="图片 8">
            <a:extLst>
              <a:ext uri="{FF2B5EF4-FFF2-40B4-BE49-F238E27FC236}">
                <a16:creationId xmlns:a16="http://schemas.microsoft.com/office/drawing/2014/main" id="{C44F5050-9441-441C-877B-63665CFFE328}"/>
              </a:ext>
            </a:extLst>
          </p:cNvPr>
          <p:cNvPicPr/>
          <p:nvPr/>
        </p:nvPicPr>
        <p:blipFill>
          <a:blip r:embed="rId4"/>
          <a:stretch>
            <a:fillRect/>
          </a:stretch>
        </p:blipFill>
        <p:spPr>
          <a:xfrm>
            <a:off x="9227460" y="2176943"/>
            <a:ext cx="1440540" cy="1654828"/>
          </a:xfrm>
          <a:prstGeom prst="rect">
            <a:avLst/>
          </a:prstGeom>
        </p:spPr>
      </p:pic>
    </p:spTree>
    <p:extLst>
      <p:ext uri="{BB962C8B-B14F-4D97-AF65-F5344CB8AC3E}">
        <p14:creationId xmlns:p14="http://schemas.microsoft.com/office/powerpoint/2010/main" val="2948696900"/>
      </p:ext>
    </p:extLst>
  </p:cSld>
  <p:clrMapOvr>
    <a:masterClrMapping/>
  </p:clrMapOvr>
  <p:transition spd="slow"/>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170381" y="2084882"/>
            <a:ext cx="9851238" cy="2688236"/>
          </a:xfrm>
          <a:prstGeom prst="rect">
            <a:avLst/>
          </a:prstGeom>
          <a:noFill/>
          <a:ln w="12700" cap="flat">
            <a:noFill/>
            <a:miter lim="400000"/>
          </a:ln>
        </p:spPr>
        <p:style>
          <a:lnRef idx="0">
            <a:scrgbClr r="0" g="0" b="0"/>
          </a:lnRef>
          <a:fillRef idx="0">
            <a:scrgbClr r="0" g="0" b="0"/>
          </a:fillRef>
          <a:effectRef idx="0">
            <a:scrgbClr r="0" g="0" b="0"/>
          </a:effectRef>
          <a:fontRef idx="none"/>
        </p:style>
        <p:txBody>
          <a:bodyPr spcFirstLastPara="1" wrap="square" lIns="35719" tIns="35719" rIns="35719" bIns="35719" spcCol="38100" anchor="ctr">
            <a:spAutoFit/>
          </a:bodyPr>
          <a:lstStyle/>
          <a:p>
            <a:pPr defTabSz="410845" fontAlgn="auto">
              <a:lnSpc>
                <a:spcPts val="6820"/>
              </a:lnSpc>
              <a:spcBef>
                <a:spcPts val="0"/>
              </a:spcBef>
              <a:spcAft>
                <a:spcPts val="0"/>
              </a:spcAft>
              <a:defRPr/>
            </a:pPr>
            <a:r>
              <a:rPr lang="en-US" altLang="zh-CN" sz="3200" dirty="0">
                <a:latin typeface="微软雅黑" panose="020B0503020204020204" pitchFamily="34" charset="-122"/>
                <a:ea typeface="微软雅黑" panose="020B0503020204020204" pitchFamily="34" charset="-122"/>
                <a:sym typeface="Helvetica Light"/>
              </a:rPr>
              <a:t>1.1 </a:t>
            </a:r>
            <a:r>
              <a:rPr lang="zh-CN" altLang="en-US" sz="3200" dirty="0">
                <a:latin typeface="微软雅黑" panose="020B0503020204020204" pitchFamily="34" charset="-122"/>
                <a:ea typeface="微软雅黑" panose="020B0503020204020204" pitchFamily="34" charset="-122"/>
                <a:sym typeface="Helvetica Light"/>
              </a:rPr>
              <a:t>电商入驻商广告业务简介及传统分析链路数据分析</a:t>
            </a:r>
            <a:endParaRPr lang="en-US" altLang="zh-CN" sz="3200" dirty="0">
              <a:latin typeface="微软雅黑" panose="020B0503020204020204" pitchFamily="34" charset="-122"/>
              <a:ea typeface="微软雅黑" panose="020B0503020204020204" pitchFamily="34" charset="-122"/>
              <a:sym typeface="Helvetica Light"/>
            </a:endParaRPr>
          </a:p>
          <a:p>
            <a:pPr defTabSz="410845" fontAlgn="auto">
              <a:lnSpc>
                <a:spcPts val="6820"/>
              </a:lnSpc>
              <a:spcBef>
                <a:spcPts val="0"/>
              </a:spcBef>
              <a:spcAft>
                <a:spcPts val="0"/>
              </a:spcAft>
              <a:defRPr/>
            </a:pPr>
            <a:r>
              <a:rPr lang="en-US" altLang="zh-CN" sz="3200" dirty="0">
                <a:latin typeface="微软雅黑" panose="020B0503020204020204" pitchFamily="34" charset="-122"/>
                <a:ea typeface="微软雅黑" panose="020B0503020204020204" pitchFamily="34" charset="-122"/>
                <a:sym typeface="Helvetica Light"/>
              </a:rPr>
              <a:t>1.2 </a:t>
            </a:r>
            <a:r>
              <a:rPr lang="zh-CN" altLang="en-US" sz="3200" dirty="0">
                <a:latin typeface="微软雅黑" panose="020B0503020204020204" pitchFamily="34" charset="-122"/>
                <a:ea typeface="微软雅黑" panose="020B0503020204020204" pitchFamily="34" charset="-122"/>
                <a:sym typeface="Helvetica Light"/>
              </a:rPr>
              <a:t>漏斗模型的搭建与入驻商相关广告应用</a:t>
            </a:r>
            <a:endParaRPr lang="en-US" altLang="zh-CN" sz="3200" dirty="0">
              <a:latin typeface="微软雅黑" panose="020B0503020204020204" pitchFamily="34" charset="-122"/>
              <a:ea typeface="微软雅黑" panose="020B0503020204020204" pitchFamily="34" charset="-122"/>
              <a:sym typeface="Helvetica Light"/>
            </a:endParaRPr>
          </a:p>
          <a:p>
            <a:pPr defTabSz="410845" fontAlgn="auto">
              <a:lnSpc>
                <a:spcPts val="6820"/>
              </a:lnSpc>
              <a:spcBef>
                <a:spcPts val="0"/>
              </a:spcBef>
              <a:spcAft>
                <a:spcPts val="0"/>
              </a:spcAft>
              <a:defRPr/>
            </a:pPr>
            <a:r>
              <a:rPr lang="en-US" altLang="zh-CN" sz="3200" dirty="0">
                <a:latin typeface="微软雅黑" panose="020B0503020204020204" pitchFamily="34" charset="-122"/>
                <a:ea typeface="微软雅黑" panose="020B0503020204020204" pitchFamily="34" charset="-122"/>
                <a:sym typeface="Helvetica Light"/>
              </a:rPr>
              <a:t>1.3 </a:t>
            </a:r>
            <a:r>
              <a:rPr lang="zh-CN" altLang="en-US" sz="3200" dirty="0">
                <a:latin typeface="微软雅黑" panose="020B0503020204020204" pitchFamily="34" charset="-122"/>
                <a:ea typeface="微软雅黑" panose="020B0503020204020204" pitchFamily="34" charset="-122"/>
                <a:sym typeface="Helvetica Light"/>
              </a:rPr>
              <a:t>多广告组分析时如何进行优化决策</a:t>
            </a:r>
            <a:endParaRPr lang="en-US" altLang="zh-CN" sz="3200" dirty="0">
              <a:latin typeface="微软雅黑" panose="020B0503020204020204" pitchFamily="34" charset="-122"/>
              <a:ea typeface="微软雅黑" panose="020B0503020204020204" pitchFamily="34" charset="-122"/>
              <a:sym typeface="Helvetica Light"/>
            </a:endParaRPr>
          </a:p>
        </p:txBody>
      </p:sp>
      <p:sp>
        <p:nvSpPr>
          <p:cNvPr id="2" name="标题 1"/>
          <p:cNvSpPr>
            <a:spLocks noGrp="1"/>
          </p:cNvSpPr>
          <p:nvPr>
            <p:ph type="title"/>
          </p:nvPr>
        </p:nvSpPr>
        <p:spPr>
          <a:xfrm>
            <a:off x="838200" y="278037"/>
            <a:ext cx="10515600" cy="315912"/>
          </a:xfrm>
        </p:spPr>
        <p:txBody>
          <a:bodyPr>
            <a:noAutofit/>
          </a:bodyPr>
          <a:lstStyle/>
          <a:p>
            <a:r>
              <a:rPr lang="zh-CN" altLang="en-US" kern="0" dirty="0">
                <a:latin typeface="微软雅黑" panose="020B0503020204020204" pitchFamily="34" charset="-122"/>
                <a:ea typeface="微软雅黑" panose="020B0503020204020204" pitchFamily="34" charset="-122"/>
              </a:rPr>
              <a:t>第一章  流量运营案例：如何用数据分析的思路解决广告优化问题</a:t>
            </a:r>
            <a:endParaRPr lang="zh-CN" altLang="en-US" dirty="0"/>
          </a:p>
        </p:txBody>
      </p:sp>
    </p:spTree>
  </p:cSld>
  <p:clrMapOvr>
    <a:masterClrMapping/>
  </p:clrMapOvr>
  <p:transition spd="slow"/>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en-US" altLang="zh-CN" kern="0" dirty="0">
                <a:latin typeface="微软雅黑" panose="020B0503020204020204" pitchFamily="34" charset="-122"/>
                <a:ea typeface="微软雅黑" panose="020B0503020204020204" pitchFamily="34" charset="-122"/>
              </a:rPr>
              <a:t>1.1 </a:t>
            </a:r>
            <a:r>
              <a:rPr lang="zh-CN" altLang="en-US" kern="0" dirty="0">
                <a:latin typeface="微软雅黑" panose="020B0503020204020204" pitchFamily="34" charset="-122"/>
                <a:ea typeface="微软雅黑" panose="020B0503020204020204" pitchFamily="34" charset="-122"/>
              </a:rPr>
              <a:t>电商入驻商广告业务简介及传统分析链路数据分析</a:t>
            </a:r>
            <a:endParaRPr lang="zh-CN" altLang="en-US" dirty="0"/>
          </a:p>
        </p:txBody>
      </p:sp>
      <p:sp>
        <p:nvSpPr>
          <p:cNvPr id="4" name="文本框 3">
            <a:extLst>
              <a:ext uri="{FF2B5EF4-FFF2-40B4-BE49-F238E27FC236}">
                <a16:creationId xmlns:a16="http://schemas.microsoft.com/office/drawing/2014/main" id="{489A3098-B08F-425C-B5E5-29C1D8739900}"/>
              </a:ext>
            </a:extLst>
          </p:cNvPr>
          <p:cNvSpPr txBox="1"/>
          <p:nvPr/>
        </p:nvSpPr>
        <p:spPr>
          <a:xfrm>
            <a:off x="1115142" y="1317620"/>
            <a:ext cx="3138640" cy="4822923"/>
          </a:xfrm>
          <a:prstGeom prst="rect">
            <a:avLst/>
          </a:prstGeom>
          <a:noFill/>
        </p:spPr>
        <p:txBody>
          <a:bodyPr wrap="square" rtlCol="0">
            <a:spAutoFit/>
          </a:bodyPr>
          <a:lstStyle/>
          <a:p>
            <a:pPr algn="ctr">
              <a:lnSpc>
                <a:spcPct val="150000"/>
              </a:lnSpc>
            </a:pPr>
            <a:r>
              <a:rPr lang="zh-CN" altLang="en-US" sz="2600" dirty="0">
                <a:latin typeface="微软雅黑" panose="020B0503020204020204" pitchFamily="34" charset="-122"/>
                <a:ea typeface="微软雅黑" panose="020B0503020204020204" pitchFamily="34" charset="-122"/>
              </a:rPr>
              <a:t>获得数据</a:t>
            </a:r>
            <a:endParaRPr lang="en-US" altLang="zh-CN" sz="2600" dirty="0">
              <a:latin typeface="微软雅黑" panose="020B0503020204020204" pitchFamily="34" charset="-122"/>
              <a:ea typeface="微软雅黑" panose="020B0503020204020204" pitchFamily="34" charset="-122"/>
            </a:endParaRPr>
          </a:p>
          <a:p>
            <a:pPr algn="ctr">
              <a:lnSpc>
                <a:spcPct val="150000"/>
              </a:lnSpc>
            </a:pPr>
            <a:endParaRPr lang="en-US" altLang="zh-CN" sz="2600" dirty="0">
              <a:latin typeface="微软雅黑" panose="020B0503020204020204" pitchFamily="34" charset="-122"/>
              <a:ea typeface="微软雅黑" panose="020B0503020204020204" pitchFamily="34" charset="-122"/>
            </a:endParaRPr>
          </a:p>
          <a:p>
            <a:pPr algn="ctr">
              <a:lnSpc>
                <a:spcPct val="150000"/>
              </a:lnSpc>
            </a:pPr>
            <a:endParaRPr lang="en-US" altLang="zh-CN" sz="2600" dirty="0">
              <a:latin typeface="微软雅黑" panose="020B0503020204020204" pitchFamily="34" charset="-122"/>
              <a:ea typeface="微软雅黑" panose="020B0503020204020204" pitchFamily="34" charset="-122"/>
            </a:endParaRPr>
          </a:p>
          <a:p>
            <a:pPr algn="ctr">
              <a:lnSpc>
                <a:spcPct val="150000"/>
              </a:lnSpc>
            </a:pPr>
            <a:r>
              <a:rPr lang="zh-CN" altLang="en-US" sz="2600" dirty="0">
                <a:latin typeface="微软雅黑" panose="020B0503020204020204" pitchFamily="34" charset="-122"/>
                <a:ea typeface="微软雅黑" panose="020B0503020204020204" pitchFamily="34" charset="-122"/>
              </a:rPr>
              <a:t>广告路径分析</a:t>
            </a:r>
            <a:endParaRPr lang="en-US" altLang="zh-CN" sz="2600" dirty="0">
              <a:latin typeface="微软雅黑" panose="020B0503020204020204" pitchFamily="34" charset="-122"/>
              <a:ea typeface="微软雅黑" panose="020B0503020204020204" pitchFamily="34" charset="-122"/>
            </a:endParaRPr>
          </a:p>
          <a:p>
            <a:pPr algn="ctr">
              <a:lnSpc>
                <a:spcPct val="150000"/>
              </a:lnSpc>
            </a:pPr>
            <a:endParaRPr lang="en-US" altLang="zh-CN" sz="2600" dirty="0">
              <a:latin typeface="微软雅黑" panose="020B0503020204020204" pitchFamily="34" charset="-122"/>
              <a:ea typeface="微软雅黑" panose="020B0503020204020204" pitchFamily="34" charset="-122"/>
            </a:endParaRPr>
          </a:p>
          <a:p>
            <a:pPr algn="ctr">
              <a:lnSpc>
                <a:spcPct val="150000"/>
              </a:lnSpc>
            </a:pPr>
            <a:endParaRPr lang="en-US" altLang="zh-CN" sz="2600" dirty="0">
              <a:latin typeface="微软雅黑" panose="020B0503020204020204" pitchFamily="34" charset="-122"/>
              <a:ea typeface="微软雅黑" panose="020B0503020204020204" pitchFamily="34" charset="-122"/>
            </a:endParaRPr>
          </a:p>
          <a:p>
            <a:pPr algn="ctr">
              <a:lnSpc>
                <a:spcPct val="150000"/>
              </a:lnSpc>
            </a:pPr>
            <a:r>
              <a:rPr lang="zh-CN" altLang="en-US" sz="2600" dirty="0">
                <a:latin typeface="微软雅黑" panose="020B0503020204020204" pitchFamily="34" charset="-122"/>
                <a:ea typeface="微软雅黑" panose="020B0503020204020204" pitchFamily="34" charset="-122"/>
              </a:rPr>
              <a:t>改善广告效果</a:t>
            </a:r>
            <a:endParaRPr lang="en-US" altLang="zh-CN" sz="2600" dirty="0">
              <a:latin typeface="微软雅黑" panose="020B0503020204020204" pitchFamily="34" charset="-122"/>
              <a:ea typeface="微软雅黑" panose="020B0503020204020204" pitchFamily="34" charset="-122"/>
            </a:endParaRPr>
          </a:p>
          <a:p>
            <a:pPr algn="ctr">
              <a:lnSpc>
                <a:spcPct val="150000"/>
              </a:lnSpc>
            </a:pPr>
            <a:endParaRPr lang="en-US" altLang="zh-CN" sz="2600" dirty="0">
              <a:latin typeface="微软雅黑" panose="020B0503020204020204" pitchFamily="34" charset="-122"/>
              <a:ea typeface="微软雅黑" panose="020B0503020204020204" pitchFamily="34" charset="-122"/>
            </a:endParaRPr>
          </a:p>
        </p:txBody>
      </p:sp>
      <p:sp>
        <p:nvSpPr>
          <p:cNvPr id="6" name="箭头: 下 5">
            <a:extLst>
              <a:ext uri="{FF2B5EF4-FFF2-40B4-BE49-F238E27FC236}">
                <a16:creationId xmlns:a16="http://schemas.microsoft.com/office/drawing/2014/main" id="{64067936-9B30-4DAB-ADF3-49F975D755FD}"/>
              </a:ext>
            </a:extLst>
          </p:cNvPr>
          <p:cNvSpPr/>
          <p:nvPr/>
        </p:nvSpPr>
        <p:spPr>
          <a:xfrm>
            <a:off x="2470854" y="2273499"/>
            <a:ext cx="427217" cy="638628"/>
          </a:xfrm>
          <a:prstGeom prst="downArrow">
            <a:avLst/>
          </a:prstGeom>
          <a:solidFill>
            <a:schemeClr val="bg1"/>
          </a:solidFill>
          <a:ln w="28575">
            <a:solidFill>
              <a:srgbClr val="24AD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 name="箭头: 下 6">
            <a:extLst>
              <a:ext uri="{FF2B5EF4-FFF2-40B4-BE49-F238E27FC236}">
                <a16:creationId xmlns:a16="http://schemas.microsoft.com/office/drawing/2014/main" id="{C06B6148-201A-4444-A33A-E3FA8827CA1D}"/>
              </a:ext>
            </a:extLst>
          </p:cNvPr>
          <p:cNvSpPr/>
          <p:nvPr/>
        </p:nvSpPr>
        <p:spPr>
          <a:xfrm>
            <a:off x="2470854" y="4228455"/>
            <a:ext cx="427217" cy="638628"/>
          </a:xfrm>
          <a:prstGeom prst="downArrow">
            <a:avLst/>
          </a:prstGeom>
          <a:solidFill>
            <a:schemeClr val="bg1"/>
          </a:solidFill>
          <a:ln w="28575">
            <a:solidFill>
              <a:srgbClr val="24AD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 name="文本框 7">
            <a:extLst>
              <a:ext uri="{FF2B5EF4-FFF2-40B4-BE49-F238E27FC236}">
                <a16:creationId xmlns:a16="http://schemas.microsoft.com/office/drawing/2014/main" id="{F68B910E-41A0-4B78-8067-9C949D7C7115}"/>
              </a:ext>
            </a:extLst>
          </p:cNvPr>
          <p:cNvSpPr txBox="1"/>
          <p:nvPr/>
        </p:nvSpPr>
        <p:spPr>
          <a:xfrm>
            <a:off x="4771294" y="1317619"/>
            <a:ext cx="6582506" cy="4822923"/>
          </a:xfrm>
          <a:prstGeom prst="rect">
            <a:avLst/>
          </a:prstGeom>
          <a:noFill/>
        </p:spPr>
        <p:txBody>
          <a:bodyPr wrap="square" rtlCol="0">
            <a:spAutoFit/>
          </a:bodyPr>
          <a:lstStyle/>
          <a:p>
            <a:pPr>
              <a:lnSpc>
                <a:spcPct val="150000"/>
              </a:lnSpc>
            </a:pPr>
            <a:r>
              <a:rPr lang="zh-CN" altLang="en-US" sz="2600" dirty="0">
                <a:latin typeface="微软雅黑" panose="020B0503020204020204" pitchFamily="34" charset="-122"/>
                <a:ea typeface="微软雅黑" panose="020B0503020204020204" pitchFamily="34" charset="-122"/>
              </a:rPr>
              <a:t>自动广告数据</a:t>
            </a:r>
            <a:r>
              <a:rPr lang="en-US" altLang="zh-CN" sz="2600" dirty="0">
                <a:latin typeface="微软雅黑" panose="020B0503020204020204" pitchFamily="34" charset="-122"/>
                <a:ea typeface="微软雅黑" panose="020B0503020204020204" pitchFamily="34" charset="-122"/>
              </a:rPr>
              <a:t>+</a:t>
            </a:r>
            <a:r>
              <a:rPr lang="zh-CN" altLang="en-US" sz="2600" dirty="0">
                <a:latin typeface="微软雅黑" panose="020B0503020204020204" pitchFamily="34" charset="-122"/>
                <a:ea typeface="微软雅黑" panose="020B0503020204020204" pitchFamily="34" charset="-122"/>
              </a:rPr>
              <a:t>手动广告数据</a:t>
            </a:r>
            <a:endParaRPr lang="en-US" altLang="zh-CN" sz="2600" dirty="0">
              <a:latin typeface="微软雅黑" panose="020B0503020204020204" pitchFamily="34" charset="-122"/>
              <a:ea typeface="微软雅黑" panose="020B0503020204020204" pitchFamily="34" charset="-122"/>
            </a:endParaRPr>
          </a:p>
          <a:p>
            <a:pPr>
              <a:lnSpc>
                <a:spcPct val="150000"/>
              </a:lnSpc>
            </a:pPr>
            <a:endParaRPr lang="en-US" altLang="zh-CN" sz="2600" dirty="0">
              <a:latin typeface="微软雅黑" panose="020B0503020204020204" pitchFamily="34" charset="-122"/>
              <a:ea typeface="微软雅黑" panose="020B0503020204020204" pitchFamily="34" charset="-122"/>
            </a:endParaRPr>
          </a:p>
          <a:p>
            <a:pPr>
              <a:lnSpc>
                <a:spcPct val="150000"/>
              </a:lnSpc>
            </a:pPr>
            <a:endParaRPr lang="en-US" altLang="zh-CN" sz="2600" dirty="0">
              <a:latin typeface="微软雅黑" panose="020B0503020204020204" pitchFamily="34" charset="-122"/>
              <a:ea typeface="微软雅黑" panose="020B0503020204020204" pitchFamily="34" charset="-122"/>
            </a:endParaRPr>
          </a:p>
          <a:p>
            <a:pPr>
              <a:lnSpc>
                <a:spcPct val="150000"/>
              </a:lnSpc>
            </a:pPr>
            <a:r>
              <a:rPr lang="zh-CN" altLang="en-US" sz="2600" dirty="0">
                <a:latin typeface="微软雅黑" panose="020B0503020204020204" pitchFamily="34" charset="-122"/>
                <a:ea typeface="微软雅黑" panose="020B0503020204020204" pitchFamily="34" charset="-122"/>
              </a:rPr>
              <a:t>漏斗分析</a:t>
            </a:r>
            <a:r>
              <a:rPr lang="en-US" altLang="zh-CN" sz="2600" dirty="0">
                <a:latin typeface="微软雅黑" panose="020B0503020204020204" pitchFamily="34" charset="-122"/>
                <a:ea typeface="微软雅黑" panose="020B0503020204020204" pitchFamily="34" charset="-122"/>
              </a:rPr>
              <a:t>+</a:t>
            </a:r>
            <a:r>
              <a:rPr lang="zh-CN" altLang="en-US" sz="2600" dirty="0">
                <a:latin typeface="微软雅黑" panose="020B0503020204020204" pitchFamily="34" charset="-122"/>
                <a:ea typeface="微软雅黑" panose="020B0503020204020204" pitchFamily="34" charset="-122"/>
              </a:rPr>
              <a:t>链路分析</a:t>
            </a:r>
            <a:endParaRPr lang="en-US" altLang="zh-CN" sz="2600" dirty="0">
              <a:latin typeface="微软雅黑" panose="020B0503020204020204" pitchFamily="34" charset="-122"/>
              <a:ea typeface="微软雅黑" panose="020B0503020204020204" pitchFamily="34" charset="-122"/>
            </a:endParaRPr>
          </a:p>
          <a:p>
            <a:pPr>
              <a:lnSpc>
                <a:spcPct val="150000"/>
              </a:lnSpc>
            </a:pPr>
            <a:endParaRPr lang="en-US" altLang="zh-CN" sz="2600" dirty="0">
              <a:latin typeface="微软雅黑" panose="020B0503020204020204" pitchFamily="34" charset="-122"/>
              <a:ea typeface="微软雅黑" panose="020B0503020204020204" pitchFamily="34" charset="-122"/>
            </a:endParaRPr>
          </a:p>
          <a:p>
            <a:pPr>
              <a:lnSpc>
                <a:spcPct val="150000"/>
              </a:lnSpc>
            </a:pPr>
            <a:endParaRPr lang="en-US" altLang="zh-CN" sz="2600" dirty="0">
              <a:latin typeface="微软雅黑" panose="020B0503020204020204" pitchFamily="34" charset="-122"/>
              <a:ea typeface="微软雅黑" panose="020B0503020204020204" pitchFamily="34" charset="-122"/>
            </a:endParaRPr>
          </a:p>
          <a:p>
            <a:pPr>
              <a:lnSpc>
                <a:spcPct val="150000"/>
              </a:lnSpc>
            </a:pPr>
            <a:r>
              <a:rPr lang="zh-CN" altLang="en-US" sz="2600" dirty="0">
                <a:latin typeface="微软雅黑" panose="020B0503020204020204" pitchFamily="34" charset="-122"/>
                <a:ea typeface="微软雅黑" panose="020B0503020204020204" pitchFamily="34" charset="-122"/>
              </a:rPr>
              <a:t>广告营销</a:t>
            </a:r>
            <a:r>
              <a:rPr lang="en-US" altLang="zh-CN" sz="2600" dirty="0">
                <a:latin typeface="微软雅黑" panose="020B0503020204020204" pitchFamily="34" charset="-122"/>
                <a:ea typeface="微软雅黑" panose="020B0503020204020204" pitchFamily="34" charset="-122"/>
              </a:rPr>
              <a:t>ROI</a:t>
            </a:r>
            <a:r>
              <a:rPr lang="zh-CN" altLang="en-US" sz="2600" dirty="0">
                <a:latin typeface="微软雅黑" panose="020B0503020204020204" pitchFamily="34" charset="-122"/>
                <a:ea typeface="微软雅黑" panose="020B0503020204020204" pitchFamily="34" charset="-122"/>
              </a:rPr>
              <a:t>上升，整体运营</a:t>
            </a:r>
            <a:r>
              <a:rPr lang="en-US" altLang="zh-CN" sz="2600" dirty="0">
                <a:latin typeface="微软雅黑" panose="020B0503020204020204" pitchFamily="34" charset="-122"/>
                <a:ea typeface="微软雅黑" panose="020B0503020204020204" pitchFamily="34" charset="-122"/>
              </a:rPr>
              <a:t>ROI</a:t>
            </a:r>
            <a:r>
              <a:rPr lang="zh-CN" altLang="en-US" sz="2600" dirty="0">
                <a:latin typeface="微软雅黑" panose="020B0503020204020204" pitchFamily="34" charset="-122"/>
                <a:ea typeface="微软雅黑" panose="020B0503020204020204" pitchFamily="34" charset="-122"/>
              </a:rPr>
              <a:t>上升</a:t>
            </a:r>
            <a:endParaRPr lang="en-US" altLang="zh-CN" sz="2600" dirty="0">
              <a:latin typeface="微软雅黑" panose="020B0503020204020204" pitchFamily="34" charset="-122"/>
              <a:ea typeface="微软雅黑" panose="020B0503020204020204" pitchFamily="34" charset="-122"/>
            </a:endParaRPr>
          </a:p>
          <a:p>
            <a:pPr>
              <a:lnSpc>
                <a:spcPct val="150000"/>
              </a:lnSpc>
            </a:pPr>
            <a:endParaRPr lang="en-US" altLang="zh-CN" sz="2600" dirty="0">
              <a:latin typeface="微软雅黑" panose="020B0503020204020204" pitchFamily="34" charset="-122"/>
              <a:ea typeface="微软雅黑" panose="020B0503020204020204" pitchFamily="34" charset="-122"/>
            </a:endParaRPr>
          </a:p>
        </p:txBody>
      </p:sp>
    </p:spTree>
  </p:cSld>
  <p:clrMapOvr>
    <a:masterClrMapping/>
  </p:clrMapOvr>
  <p:transition spd="slow"/>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en-US" altLang="zh-CN" kern="0" dirty="0">
                <a:latin typeface="微软雅黑" panose="020B0503020204020204" pitchFamily="34" charset="-122"/>
                <a:ea typeface="微软雅黑" panose="020B0503020204020204" pitchFamily="34" charset="-122"/>
              </a:rPr>
              <a:t>1.2 </a:t>
            </a:r>
            <a:r>
              <a:rPr lang="zh-CN" altLang="en-US" kern="0" dirty="0">
                <a:latin typeface="微软雅黑" panose="020B0503020204020204" pitchFamily="34" charset="-122"/>
                <a:ea typeface="微软雅黑" panose="020B0503020204020204" pitchFamily="34" charset="-122"/>
              </a:rPr>
              <a:t>漏斗模型的搭建与入驻商相关广告应用</a:t>
            </a:r>
            <a:endParaRPr lang="zh-CN" altLang="en-US" dirty="0"/>
          </a:p>
        </p:txBody>
      </p:sp>
      <p:sp>
        <p:nvSpPr>
          <p:cNvPr id="4" name="TextBox 3">
            <a:extLst>
              <a:ext uri="{FF2B5EF4-FFF2-40B4-BE49-F238E27FC236}">
                <a16:creationId xmlns:a16="http://schemas.microsoft.com/office/drawing/2014/main" id="{5367336F-CC69-46E1-AFF9-85740472E82D}"/>
              </a:ext>
            </a:extLst>
          </p:cNvPr>
          <p:cNvSpPr txBox="1"/>
          <p:nvPr/>
        </p:nvSpPr>
        <p:spPr>
          <a:xfrm>
            <a:off x="7525165" y="2482602"/>
            <a:ext cx="3270936" cy="36933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marR="0" indent="-285750" algn="l" defTabSz="914400" rtl="0" fontAlgn="auto" latinLnBrk="0" hangingPunct="0">
              <a:lnSpc>
                <a:spcPct val="100000"/>
              </a:lnSpc>
              <a:spcBef>
                <a:spcPts val="0"/>
              </a:spcBef>
              <a:spcAft>
                <a:spcPts val="0"/>
              </a:spcAft>
              <a:buClrTx/>
              <a:buSzTx/>
              <a:buFont typeface="Arial" panose="020B0604020202020204" pitchFamily="34" charset="0"/>
              <a:buChar char="•"/>
            </a:pPr>
            <a:endParaRPr kumimoji="0" lang="zh-CN" altLang="en-US" sz="1800" b="0" i="0" u="none" strike="noStrike" cap="none" spc="0" normalizeH="0" baseline="0" dirty="0">
              <a:ln>
                <a:noFill/>
              </a:ln>
              <a:solidFill>
                <a:srgbClr val="000000"/>
              </a:solidFill>
              <a:effectLst/>
              <a:uFillTx/>
              <a:latin typeface="等线" panose="02010600030101010101" charset="-122"/>
              <a:ea typeface="等线" panose="02010600030101010101" charset="-122"/>
              <a:cs typeface="等线" panose="02010600030101010101" charset="-122"/>
              <a:sym typeface="等线" panose="02010600030101010101" charset="-122"/>
            </a:endParaRPr>
          </a:p>
        </p:txBody>
      </p:sp>
      <p:pic>
        <p:nvPicPr>
          <p:cNvPr id="7" name="图片 1">
            <a:extLst>
              <a:ext uri="{FF2B5EF4-FFF2-40B4-BE49-F238E27FC236}">
                <a16:creationId xmlns:a16="http://schemas.microsoft.com/office/drawing/2014/main" id="{908BCFE2-F71A-476D-A9BB-19A28E9446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625" y="1526381"/>
            <a:ext cx="7042150" cy="3805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文本框 2">
            <a:extLst>
              <a:ext uri="{FF2B5EF4-FFF2-40B4-BE49-F238E27FC236}">
                <a16:creationId xmlns:a16="http://schemas.microsoft.com/office/drawing/2014/main" id="{DFC09610-99FC-4078-8CB7-6832260FBFCC}"/>
              </a:ext>
            </a:extLst>
          </p:cNvPr>
          <p:cNvSpPr txBox="1">
            <a:spLocks noChangeArrowheads="1"/>
          </p:cNvSpPr>
          <p:nvPr/>
        </p:nvSpPr>
        <p:spPr bwMode="auto">
          <a:xfrm>
            <a:off x="7015162" y="1720850"/>
            <a:ext cx="5129213" cy="341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nSpc>
                <a:spcPct val="100000"/>
              </a:lnSpc>
              <a:spcBef>
                <a:spcPct val="0"/>
              </a:spcBef>
            </a:pPr>
            <a:r>
              <a:rPr lang="zh-CN" altLang="en-US" sz="2400" dirty="0">
                <a:latin typeface="微软雅黑" panose="020B0503020204020204" pitchFamily="34" charset="-122"/>
                <a:ea typeface="微软雅黑" panose="020B0503020204020204" pitchFamily="34" charset="-122"/>
              </a:rPr>
              <a:t>当曝光量不足时，可以考虑提高广告竞价或者修改关键字</a:t>
            </a:r>
          </a:p>
          <a:p>
            <a:pPr>
              <a:lnSpc>
                <a:spcPct val="100000"/>
              </a:lnSpc>
              <a:spcBef>
                <a:spcPct val="0"/>
              </a:spcBef>
            </a:pPr>
            <a:endParaRPr lang="zh-CN" altLang="en-US" sz="2400" dirty="0">
              <a:latin typeface="微软雅黑" panose="020B0503020204020204" pitchFamily="34" charset="-122"/>
              <a:ea typeface="微软雅黑" panose="020B0503020204020204" pitchFamily="34" charset="-122"/>
            </a:endParaRPr>
          </a:p>
          <a:p>
            <a:pPr>
              <a:lnSpc>
                <a:spcPct val="100000"/>
              </a:lnSpc>
              <a:spcBef>
                <a:spcPct val="0"/>
              </a:spcBef>
            </a:pPr>
            <a:r>
              <a:rPr lang="zh-CN" altLang="en-US" sz="2400" dirty="0">
                <a:latin typeface="微软雅黑" panose="020B0503020204020204" pitchFamily="34" charset="-122"/>
                <a:ea typeface="微软雅黑" panose="020B0503020204020204" pitchFamily="34" charset="-122"/>
              </a:rPr>
              <a:t>当点击率不足时，可以考虑优化listing主图/标题/review评分/价格</a:t>
            </a:r>
          </a:p>
          <a:p>
            <a:pPr>
              <a:lnSpc>
                <a:spcPct val="100000"/>
              </a:lnSpc>
              <a:spcBef>
                <a:spcPct val="0"/>
              </a:spcBef>
            </a:pPr>
            <a:endParaRPr lang="zh-CN" altLang="en-US" sz="2400" dirty="0">
              <a:latin typeface="微软雅黑" panose="020B0503020204020204" pitchFamily="34" charset="-122"/>
              <a:ea typeface="微软雅黑" panose="020B0503020204020204" pitchFamily="34" charset="-122"/>
            </a:endParaRPr>
          </a:p>
          <a:p>
            <a:pPr>
              <a:lnSpc>
                <a:spcPct val="100000"/>
              </a:lnSpc>
              <a:spcBef>
                <a:spcPct val="0"/>
              </a:spcBef>
            </a:pPr>
            <a:r>
              <a:rPr lang="zh-CN" altLang="en-US" sz="2400" dirty="0">
                <a:latin typeface="微软雅黑" panose="020B0503020204020204" pitchFamily="34" charset="-122"/>
                <a:ea typeface="微软雅黑" panose="020B0503020204020204" pitchFamily="34" charset="-122"/>
              </a:rPr>
              <a:t>当转化率不足时，可以考虑优化落地页信息，比如添加变体/添加A+广告/优化五点描述</a:t>
            </a:r>
          </a:p>
        </p:txBody>
      </p:sp>
      <p:sp>
        <p:nvSpPr>
          <p:cNvPr id="10" name="文本框 9">
            <a:extLst>
              <a:ext uri="{FF2B5EF4-FFF2-40B4-BE49-F238E27FC236}">
                <a16:creationId xmlns:a16="http://schemas.microsoft.com/office/drawing/2014/main" id="{92B6F9F5-A4AE-4B2A-B5F3-E8F52B359C69}"/>
              </a:ext>
            </a:extLst>
          </p:cNvPr>
          <p:cNvSpPr txBox="1"/>
          <p:nvPr/>
        </p:nvSpPr>
        <p:spPr>
          <a:xfrm>
            <a:off x="2305616" y="5492144"/>
            <a:ext cx="2526168" cy="400110"/>
          </a:xfrm>
          <a:prstGeom prst="rect">
            <a:avLst/>
          </a:prstGeom>
          <a:noFill/>
        </p:spPr>
        <p:txBody>
          <a:bodyPr wrap="square" rtlCol="0">
            <a:spAutoFit/>
          </a:bodyPr>
          <a:lstStyle/>
          <a:p>
            <a:r>
              <a:rPr lang="zh-CN" altLang="en-US" sz="2000" dirty="0">
                <a:solidFill>
                  <a:srgbClr val="24ADC2"/>
                </a:solidFill>
                <a:latin typeface="微软雅黑" panose="020B0503020204020204" pitchFamily="34" charset="-122"/>
                <a:ea typeface="微软雅黑" panose="020B0503020204020204" pitchFamily="34" charset="-122"/>
              </a:rPr>
              <a:t>广告投放的漏斗模型</a:t>
            </a:r>
          </a:p>
        </p:txBody>
      </p:sp>
    </p:spTree>
    <p:extLst>
      <p:ext uri="{BB962C8B-B14F-4D97-AF65-F5344CB8AC3E}">
        <p14:creationId xmlns:p14="http://schemas.microsoft.com/office/powerpoint/2010/main" val="3148415898"/>
      </p:ext>
    </p:extLst>
  </p:cSld>
  <p:clrMapOvr>
    <a:masterClrMapping/>
  </p:clrMapOvr>
  <p:transition spd="slow"/>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en-US" altLang="zh-CN" kern="0" dirty="0">
                <a:latin typeface="微软雅黑" panose="020B0503020204020204" pitchFamily="34" charset="-122"/>
                <a:ea typeface="微软雅黑" panose="020B0503020204020204" pitchFamily="34" charset="-122"/>
              </a:rPr>
              <a:t>1.2 </a:t>
            </a:r>
            <a:r>
              <a:rPr lang="zh-CN" altLang="en-US" kern="0" dirty="0">
                <a:latin typeface="微软雅黑" panose="020B0503020204020204" pitchFamily="34" charset="-122"/>
                <a:ea typeface="微软雅黑" panose="020B0503020204020204" pitchFamily="34" charset="-122"/>
              </a:rPr>
              <a:t>漏斗模型的搭建与入驻商相关广告应用</a:t>
            </a:r>
            <a:endParaRPr lang="zh-CN" altLang="en-US" dirty="0"/>
          </a:p>
        </p:txBody>
      </p:sp>
      <p:pic>
        <p:nvPicPr>
          <p:cNvPr id="6" name="图片 4">
            <a:extLst>
              <a:ext uri="{FF2B5EF4-FFF2-40B4-BE49-F238E27FC236}">
                <a16:creationId xmlns:a16="http://schemas.microsoft.com/office/drawing/2014/main" id="{B630B3A2-CC48-4F94-864A-DE9EAB0F70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3675" y="718006"/>
            <a:ext cx="3343275" cy="5456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图片 5">
            <a:extLst>
              <a:ext uri="{FF2B5EF4-FFF2-40B4-BE49-F238E27FC236}">
                <a16:creationId xmlns:a16="http://schemas.microsoft.com/office/drawing/2014/main" id="{0F688883-060D-4656-97B5-C1EF531E394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64188" y="3424694"/>
            <a:ext cx="5106987" cy="2928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图片 7">
            <a:extLst>
              <a:ext uri="{FF2B5EF4-FFF2-40B4-BE49-F238E27FC236}">
                <a16:creationId xmlns:a16="http://schemas.microsoft.com/office/drawing/2014/main" id="{858D35E7-D2FB-418F-9296-C7435E58946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64163" y="641806"/>
            <a:ext cx="5307012" cy="246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图片 9">
            <a:extLst>
              <a:ext uri="{FF2B5EF4-FFF2-40B4-BE49-F238E27FC236}">
                <a16:creationId xmlns:a16="http://schemas.microsoft.com/office/drawing/2014/main" id="{E0166CCB-1ACE-491E-B4E7-3D2AD054B24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6837" y="550406"/>
            <a:ext cx="11998325" cy="58729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文本框 10">
            <a:extLst>
              <a:ext uri="{FF2B5EF4-FFF2-40B4-BE49-F238E27FC236}">
                <a16:creationId xmlns:a16="http://schemas.microsoft.com/office/drawing/2014/main" id="{91D1A576-66C3-46E3-BA82-10715C38D758}"/>
              </a:ext>
            </a:extLst>
          </p:cNvPr>
          <p:cNvSpPr txBox="1">
            <a:spLocks noChangeArrowheads="1"/>
          </p:cNvSpPr>
          <p:nvPr/>
        </p:nvSpPr>
        <p:spPr bwMode="auto">
          <a:xfrm>
            <a:off x="3349625" y="1613356"/>
            <a:ext cx="1608138"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nSpc>
                <a:spcPct val="100000"/>
              </a:lnSpc>
              <a:spcBef>
                <a:spcPct val="0"/>
              </a:spcBef>
              <a:buFontTx/>
              <a:buNone/>
            </a:pPr>
            <a:r>
              <a:rPr lang="zh-CN" altLang="en-US">
                <a:latin typeface="微软雅黑" panose="020B0503020204020204" pitchFamily="34" charset="-122"/>
                <a:ea typeface="微软雅黑" panose="020B0503020204020204" pitchFamily="34" charset="-122"/>
              </a:rPr>
              <a:t>手动广告</a:t>
            </a:r>
          </a:p>
        </p:txBody>
      </p:sp>
      <p:sp>
        <p:nvSpPr>
          <p:cNvPr id="13" name="文本框 11">
            <a:extLst>
              <a:ext uri="{FF2B5EF4-FFF2-40B4-BE49-F238E27FC236}">
                <a16:creationId xmlns:a16="http://schemas.microsoft.com/office/drawing/2014/main" id="{79E711F9-6C48-4887-B5C3-843ADF7AD796}"/>
              </a:ext>
            </a:extLst>
          </p:cNvPr>
          <p:cNvSpPr txBox="1">
            <a:spLocks noChangeArrowheads="1"/>
          </p:cNvSpPr>
          <p:nvPr/>
        </p:nvSpPr>
        <p:spPr bwMode="auto">
          <a:xfrm>
            <a:off x="2954338" y="3294519"/>
            <a:ext cx="1731962"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nSpc>
                <a:spcPct val="100000"/>
              </a:lnSpc>
              <a:spcBef>
                <a:spcPct val="0"/>
              </a:spcBef>
              <a:buFontTx/>
              <a:buNone/>
            </a:pPr>
            <a:r>
              <a:rPr lang="zh-CN" altLang="en-US">
                <a:latin typeface="微软雅黑" panose="020B0503020204020204" pitchFamily="34" charset="-122"/>
                <a:ea typeface="微软雅黑" panose="020B0503020204020204" pitchFamily="34" charset="-122"/>
              </a:rPr>
              <a:t>自动广告</a:t>
            </a:r>
          </a:p>
        </p:txBody>
      </p:sp>
      <p:sp>
        <p:nvSpPr>
          <p:cNvPr id="14" name="文本框 13">
            <a:extLst>
              <a:ext uri="{FF2B5EF4-FFF2-40B4-BE49-F238E27FC236}">
                <a16:creationId xmlns:a16="http://schemas.microsoft.com/office/drawing/2014/main" id="{05E88478-BA54-495C-82AE-C1F5DAA22A93}"/>
              </a:ext>
            </a:extLst>
          </p:cNvPr>
          <p:cNvSpPr txBox="1">
            <a:spLocks noChangeArrowheads="1"/>
          </p:cNvSpPr>
          <p:nvPr/>
        </p:nvSpPr>
        <p:spPr bwMode="auto">
          <a:xfrm>
            <a:off x="3725863" y="4105731"/>
            <a:ext cx="1471612"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nSpc>
                <a:spcPct val="100000"/>
              </a:lnSpc>
              <a:spcBef>
                <a:spcPct val="0"/>
              </a:spcBef>
              <a:buFontTx/>
              <a:buNone/>
            </a:pPr>
            <a:r>
              <a:rPr lang="zh-CN" altLang="en-US">
                <a:latin typeface="微软雅黑" panose="020B0503020204020204" pitchFamily="34" charset="-122"/>
                <a:ea typeface="微软雅黑" panose="020B0503020204020204" pitchFamily="34" charset="-122"/>
              </a:rPr>
              <a:t>详情页</a:t>
            </a:r>
          </a:p>
        </p:txBody>
      </p:sp>
    </p:spTree>
    <p:extLst>
      <p:ext uri="{BB962C8B-B14F-4D97-AF65-F5344CB8AC3E}">
        <p14:creationId xmlns:p14="http://schemas.microsoft.com/office/powerpoint/2010/main" val="3284347390"/>
      </p:ext>
    </p:extLst>
  </p:cSld>
  <p:clrMapOvr>
    <a:masterClrMapping/>
  </p:clrMapOvr>
  <p:transition spd="slow"/>
</p:sld>
</file>

<file path=ppt/tags/tag1.xml><?xml version="1.0" encoding="utf-8"?>
<p:tagLst xmlns:a="http://schemas.openxmlformats.org/drawingml/2006/main" xmlns:r="http://schemas.openxmlformats.org/officeDocument/2006/relationships" xmlns:p="http://schemas.openxmlformats.org/presentationml/2006/main">
  <p:tag name="KSO_WM_SLIDE_MODEL_TYPE" val="cover"/>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3664</TotalTime>
  <Words>2965</Words>
  <Application>Microsoft Office PowerPoint</Application>
  <PresentationFormat>宽屏</PresentationFormat>
  <Paragraphs>336</Paragraphs>
  <Slides>48</Slides>
  <Notes>16</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48</vt:i4>
      </vt:variant>
    </vt:vector>
  </HeadingPairs>
  <TitlesOfParts>
    <vt:vector size="56" baseType="lpstr">
      <vt:lpstr>Helvetica Neue</vt:lpstr>
      <vt:lpstr>Source Han Sans CN Bold</vt:lpstr>
      <vt:lpstr>Source Han Sans CN Regular</vt:lpstr>
      <vt:lpstr>等线</vt:lpstr>
      <vt:lpstr>微软雅黑</vt:lpstr>
      <vt:lpstr>Arial</vt:lpstr>
      <vt:lpstr>Cambria Math</vt:lpstr>
      <vt:lpstr>Office 主题​​</vt:lpstr>
      <vt:lpstr>互联网数据分析系列</vt:lpstr>
      <vt:lpstr>自我介绍</vt:lpstr>
      <vt:lpstr>上一次课后思考的答案（课后思考1）</vt:lpstr>
      <vt:lpstr>上一次课后思考的答案（课后思考2）</vt:lpstr>
      <vt:lpstr>上一次课后思考的答案（课后思考2）</vt:lpstr>
      <vt:lpstr>第一章  流量运营案例：如何用数据分析的思路解决广告优化问题</vt:lpstr>
      <vt:lpstr>1.1 电商入驻商广告业务简介及传统分析链路数据分析</vt:lpstr>
      <vt:lpstr>1.2 漏斗模型的搭建与入驻商相关广告应用</vt:lpstr>
      <vt:lpstr>1.2 漏斗模型的搭建与入驻商相关广告应用</vt:lpstr>
      <vt:lpstr>1.3 多广告组分析时如何进行优化决策</vt:lpstr>
      <vt:lpstr>1.3 多广告组分析时如何进行优化决策</vt:lpstr>
      <vt:lpstr>1.3 多广告组分析时如何进行优化决策</vt:lpstr>
      <vt:lpstr>1.3 多广告组分析时如何进行优化决策</vt:lpstr>
      <vt:lpstr>1.3 多广告组分析时如何进行优化决策</vt:lpstr>
      <vt:lpstr>广告优化运营思路总结</vt:lpstr>
      <vt:lpstr>第二章  电商运营案例：如何利用数据分析的思路解决运营问题</vt:lpstr>
      <vt:lpstr>2.1 仓储体系数据化——仓储备货的基础数据</vt:lpstr>
      <vt:lpstr>2.1 仓储体系数据化——简易计算法</vt:lpstr>
      <vt:lpstr>2.1 仓储体系数据化——权重计算法</vt:lpstr>
      <vt:lpstr>2.1 仓储体系数据化——计量计算法</vt:lpstr>
      <vt:lpstr>2.1 仓储体系数据化——数学仿真法</vt:lpstr>
      <vt:lpstr>2.1 仓储体系数据化——数学仿真法</vt:lpstr>
      <vt:lpstr>2.1 仓储体系数据化——数学仿真法</vt:lpstr>
      <vt:lpstr>2.2 市场体系数据化——销量波动与趋势分析</vt:lpstr>
      <vt:lpstr>2.2 市场体系数据化——日/周/月销量权重对比</vt:lpstr>
      <vt:lpstr>2.2 市场体系数据化——市场占有率计算</vt:lpstr>
      <vt:lpstr>2.3 运营体系数据化——关键词优化</vt:lpstr>
      <vt:lpstr>2.3 运营体系数据化——从需求（用户）角度优化关键词</vt:lpstr>
      <vt:lpstr>2.3 运营体系数据化——从需求（用户）角度优化关键词</vt:lpstr>
      <vt:lpstr>2.3 运营体系数据化——从需求（用户）角度优化关键词</vt:lpstr>
      <vt:lpstr>2.3 运营体系数据化——从竞争（商家）角度优化关键词</vt:lpstr>
      <vt:lpstr>2.3 运营体系数据化——转化率分析+用户访问深度分析</vt:lpstr>
      <vt:lpstr>2.3 运营体系数据化——转化率分析+用户访问深度分析</vt:lpstr>
      <vt:lpstr>2.3 运营体系数据化——转化率分析+用户访问深度分析</vt:lpstr>
      <vt:lpstr>2.3 运营体系数据化——转化率分析+用户访问深度分析</vt:lpstr>
      <vt:lpstr>第三章  产品运营案例：如何利用数据分析的思路使产品快速迭代</vt:lpstr>
      <vt:lpstr>3.1 结合用户生命周期与使用习惯的精细化运营——生命周期判断</vt:lpstr>
      <vt:lpstr>3.1 结合用户生命周期与使用习惯的精细化运营——生命周期判断</vt:lpstr>
      <vt:lpstr>3.1 结合用户生命周期与使用习惯的精细化运营——生命周期判断</vt:lpstr>
      <vt:lpstr>3.1 结合用户生命周期与使用习惯的精细化运营——生命周期判断</vt:lpstr>
      <vt:lpstr>3.1 结合用户生命周期与使用习惯的精细化运营</vt:lpstr>
      <vt:lpstr>3.1 结合用户生命周期与使用习惯的精细化运营</vt:lpstr>
      <vt:lpstr>3.1 结合用户生命周期与使用习惯的精细化运营</vt:lpstr>
      <vt:lpstr>3.2 结合用户使用习惯的增长黑客法则——高效增长</vt:lpstr>
      <vt:lpstr>3.2 结合用户使用习惯的增长黑客法则——魔法数字</vt:lpstr>
      <vt:lpstr>推荐书籍</vt:lpstr>
      <vt:lpstr>课后思考 1</vt:lpstr>
      <vt:lpstr>课后思考 2</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叶 鹏飞</dc:creator>
  <cp:lastModifiedBy>叶 鹏飞</cp:lastModifiedBy>
  <cp:revision>480</cp:revision>
  <dcterms:created xsi:type="dcterms:W3CDTF">2020-11-03T10:49:00Z</dcterms:created>
  <dcterms:modified xsi:type="dcterms:W3CDTF">2021-01-03T12:35:20Z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2052-11.1.0.10132</vt:lpwstr>
  </property>
</Properties>
</file>